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68" r:id="rId1"/>
  </p:sldMasterIdLst>
  <p:sldIdLst>
    <p:sldId id="256" r:id="rId2"/>
    <p:sldId id="272" r:id="rId3"/>
    <p:sldId id="271" r:id="rId4"/>
    <p:sldId id="258" r:id="rId5"/>
    <p:sldId id="266" r:id="rId6"/>
    <p:sldId id="259" r:id="rId7"/>
    <p:sldId id="265" r:id="rId8"/>
    <p:sldId id="273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04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69" r:id="rId1"/>
    <p:sldLayoutId id="2147484970" r:id="rId2"/>
    <p:sldLayoutId id="2147484971" r:id="rId3"/>
    <p:sldLayoutId id="2147484972" r:id="rId4"/>
    <p:sldLayoutId id="2147484973" r:id="rId5"/>
    <p:sldLayoutId id="2147484974" r:id="rId6"/>
    <p:sldLayoutId id="2147484975" r:id="rId7"/>
    <p:sldLayoutId id="2147484976" r:id="rId8"/>
    <p:sldLayoutId id="2147484977" r:id="rId9"/>
    <p:sldLayoutId id="2147484978" r:id="rId10"/>
    <p:sldLayoutId id="21474849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11" Type="http://schemas.openxmlformats.org/officeDocument/2006/relationships/image" Target="../media/image15.jpeg"/><Relationship Id="rId5" Type="http://schemas.openxmlformats.org/officeDocument/2006/relationships/image" Target="../media/image9.pn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lgaroubinskaya.org/project/comments.html?lang=ru#&#1086;&#1090;&#1079;&#1099;&#1074;&#1099;-&#1091;&#1095;&#1072;&#1089;&#1090;&#1085;&#1080;&#1082;&#1086;&#1074;" TargetMode="External"/><Relationship Id="rId2" Type="http://schemas.openxmlformats.org/officeDocument/2006/relationships/hyperlink" Target="http://www.olgaroubinskay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hyperlink" Target="http://vk.com/olgaroubinskaya" TargetMode="External"/><Relationship Id="rId4" Type="http://schemas.openxmlformats.org/officeDocument/2006/relationships/hyperlink" Target="https://www.facebook.com/groups/26592410345012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534400" cy="259080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+mn-lt"/>
              </a:rPr>
              <a:t>Благотворительная образовательная программа </a:t>
            </a:r>
            <a:r>
              <a:rPr lang="de-DE" sz="4800" dirty="0" smtClean="0">
                <a:latin typeface="+mn-lt"/>
              </a:rPr>
              <a:t/>
            </a:r>
            <a:br>
              <a:rPr lang="de-DE" sz="4800" dirty="0" smtClean="0">
                <a:latin typeface="+mn-lt"/>
              </a:rPr>
            </a:br>
            <a:r>
              <a:rPr lang="de-DE" sz="5400" dirty="0" smtClean="0">
                <a:latin typeface="+mn-lt"/>
              </a:rPr>
              <a:t/>
            </a:r>
            <a:br>
              <a:rPr lang="de-DE" sz="5400" dirty="0" smtClean="0">
                <a:latin typeface="+mn-lt"/>
              </a:rPr>
            </a:br>
            <a:r>
              <a:rPr lang="ru-RU" sz="5400" dirty="0" smtClean="0">
                <a:latin typeface="+mn-lt"/>
              </a:rPr>
              <a:t/>
            </a:r>
            <a:br>
              <a:rPr lang="ru-RU" sz="5400" dirty="0" smtClean="0">
                <a:latin typeface="+mn-lt"/>
              </a:rPr>
            </a:br>
            <a:r>
              <a:rPr lang="ru-RU" sz="5400" dirty="0" smtClean="0">
                <a:latin typeface="+mn-lt"/>
              </a:rPr>
              <a:t>«</a:t>
            </a:r>
            <a:r>
              <a:rPr lang="en-US" sz="5400" dirty="0" smtClean="0">
                <a:latin typeface="+mn-lt"/>
              </a:rPr>
              <a:t>Les </a:t>
            </a:r>
            <a:r>
              <a:rPr lang="en-US" sz="5400" dirty="0" err="1">
                <a:latin typeface="+mn-lt"/>
              </a:rPr>
              <a:t>E</a:t>
            </a:r>
            <a:r>
              <a:rPr lang="en-US" sz="5400" dirty="0" err="1" smtClean="0">
                <a:latin typeface="+mn-lt"/>
              </a:rPr>
              <a:t>nfants</a:t>
            </a:r>
            <a:r>
              <a:rPr lang="en-US" sz="5400" dirty="0" smtClean="0">
                <a:latin typeface="+mn-lt"/>
              </a:rPr>
              <a:t> </a:t>
            </a:r>
            <a:r>
              <a:rPr lang="en-US" sz="5400" dirty="0" err="1" smtClean="0">
                <a:latin typeface="+mn-lt"/>
              </a:rPr>
              <a:t>d’Olga</a:t>
            </a:r>
            <a:r>
              <a:rPr lang="ru-RU" sz="5400" dirty="0" smtClean="0">
                <a:latin typeface="+mn-lt"/>
              </a:rPr>
              <a:t>»</a:t>
            </a:r>
            <a:endParaRPr lang="de-DE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943600"/>
            <a:ext cx="8534400" cy="762000"/>
          </a:xfrm>
        </p:spPr>
        <p:txBody>
          <a:bodyPr>
            <a:normAutofit/>
          </a:bodyPr>
          <a:lstStyle/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358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Миссия программы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b="1" dirty="0" smtClean="0"/>
              <a:t>Создавать </a:t>
            </a:r>
            <a:r>
              <a:rPr lang="ru-RU" b="1" dirty="0"/>
              <a:t>возможности для самореализации талантливых молодых людей в глобальном мире, поддерживая и развивая их интерес к изучению французского языка и культуры Франции</a:t>
            </a:r>
            <a:endParaRPr lang="de-DE" b="1" dirty="0"/>
          </a:p>
          <a:p>
            <a:pPr marL="0" indent="0">
              <a:buNone/>
            </a:pPr>
            <a:endParaRPr lang="ru-RU" b="1" dirty="0"/>
          </a:p>
          <a:p>
            <a:r>
              <a:rPr lang="ru-RU" b="1" dirty="0" smtClean="0"/>
              <a:t>Наши </a:t>
            </a:r>
            <a:r>
              <a:rPr lang="ru-RU" b="1" dirty="0"/>
              <a:t>принципы: открытость, проактивность, осознанность, вовлечение, лидерство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37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О программе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85344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 smtClean="0"/>
          </a:p>
          <a:p>
            <a:pPr marL="0" indent="0" algn="ctr">
              <a:buNone/>
            </a:pPr>
            <a:r>
              <a:rPr lang="ru-RU" sz="2800" b="1" dirty="0" smtClean="0"/>
              <a:t>Цель</a:t>
            </a:r>
            <a:endParaRPr lang="ru-RU" sz="2800" b="1" dirty="0"/>
          </a:p>
          <a:p>
            <a:endParaRPr lang="ru-RU" sz="2000" b="1" dirty="0"/>
          </a:p>
          <a:p>
            <a:r>
              <a:rPr lang="ru-RU" sz="2000" b="1" dirty="0" smtClean="0"/>
              <a:t>Мы предоставляем талантливым школьникам 8-11 классов возможность совершенствовать знания французского языка и познакомиться с культурой Франции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33800"/>
            <a:ext cx="8458200" cy="228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Мы организуем</a:t>
            </a:r>
          </a:p>
          <a:p>
            <a:endParaRPr lang="ru-RU" sz="2000" b="1" dirty="0"/>
          </a:p>
          <a:p>
            <a:r>
              <a:rPr lang="ru-RU" sz="2000" b="1" dirty="0" smtClean="0"/>
              <a:t>Ежегодные </a:t>
            </a:r>
            <a:r>
              <a:rPr lang="ru-RU" sz="2000" b="1" dirty="0"/>
              <a:t>лингвистические стажировки </a:t>
            </a:r>
            <a:r>
              <a:rPr lang="ru-RU" sz="2000" b="1" dirty="0" smtClean="0"/>
              <a:t>во Франции </a:t>
            </a:r>
            <a:endParaRPr lang="de-DE" sz="2000" dirty="0"/>
          </a:p>
          <a:p>
            <a:r>
              <a:rPr lang="ru-RU" sz="2000" dirty="0" smtClean="0"/>
              <a:t>Еженедельные </a:t>
            </a:r>
            <a:r>
              <a:rPr lang="ru-RU" sz="2000" dirty="0"/>
              <a:t>образовательные </a:t>
            </a:r>
            <a:r>
              <a:rPr lang="ru-RU" sz="2000" b="1" dirty="0"/>
              <a:t>встречи</a:t>
            </a:r>
            <a:r>
              <a:rPr lang="ru-RU" sz="2000" dirty="0"/>
              <a:t> в Москве </a:t>
            </a:r>
            <a:endParaRPr lang="en-US" sz="2000" dirty="0" smtClean="0"/>
          </a:p>
          <a:p>
            <a:r>
              <a:rPr lang="ru-RU" sz="2000" dirty="0" smtClean="0"/>
              <a:t>Программы культурного обмена</a:t>
            </a:r>
            <a:endParaRPr lang="ru-RU" sz="2000" dirty="0"/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7912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* </a:t>
            </a:r>
            <a:r>
              <a:rPr lang="ru-RU" dirty="0">
                <a:solidFill>
                  <a:schemeClr val="tx2"/>
                </a:solidFill>
              </a:rPr>
              <a:t>При формировании группы для стажировки принимается во </a:t>
            </a:r>
            <a:r>
              <a:rPr lang="ru-RU" dirty="0" smtClean="0">
                <a:solidFill>
                  <a:schemeClr val="tx2"/>
                </a:solidFill>
              </a:rPr>
              <a:t>внимание</a:t>
            </a:r>
            <a:r>
              <a:rPr lang="de-DE" dirty="0">
                <a:solidFill>
                  <a:schemeClr val="tx2"/>
                </a:solidFill>
              </a:rPr>
              <a:t/>
            </a:r>
            <a:br>
              <a:rPr lang="de-DE" dirty="0">
                <a:solidFill>
                  <a:schemeClr val="tx2"/>
                </a:solidFill>
              </a:rPr>
            </a:br>
            <a:r>
              <a:rPr lang="de-DE" dirty="0" smtClean="0">
                <a:solidFill>
                  <a:schemeClr val="tx2"/>
                </a:solidFill>
              </a:rPr>
              <a:t>   </a:t>
            </a:r>
            <a:r>
              <a:rPr lang="ru-RU" dirty="0" smtClean="0">
                <a:solidFill>
                  <a:schemeClr val="tx2"/>
                </a:solidFill>
              </a:rPr>
              <a:t>социальный </a:t>
            </a:r>
            <a:r>
              <a:rPr lang="ru-RU" dirty="0">
                <a:solidFill>
                  <a:schemeClr val="tx2"/>
                </a:solidFill>
              </a:rPr>
              <a:t>статус и материальные возможности семьи кандидата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854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>
                <a:latin typeface="+mn-lt"/>
              </a:rPr>
              <a:t>Ольга Рубинская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599"/>
            <a:ext cx="8534400" cy="44958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+mn-lt"/>
              </a:rPr>
              <a:t>С </a:t>
            </a:r>
            <a:r>
              <a:rPr lang="ru-RU" sz="1800" dirty="0">
                <a:latin typeface="+mn-lt"/>
              </a:rPr>
              <a:t>детства Ольга была увлечена </a:t>
            </a:r>
            <a:r>
              <a:rPr lang="ru-RU" sz="1800" dirty="0" smtClean="0">
                <a:latin typeface="+mn-lt"/>
              </a:rPr>
              <a:t>Францией: она изучала французский язык в школе, защитила </a:t>
            </a:r>
            <a:r>
              <a:rPr lang="ru-RU" sz="1800" dirty="0">
                <a:latin typeface="+mn-lt"/>
              </a:rPr>
              <a:t>кандидатскую </a:t>
            </a:r>
            <a:r>
              <a:rPr lang="ru-RU" sz="1800" dirty="0" smtClean="0">
                <a:latin typeface="+mn-lt"/>
              </a:rPr>
              <a:t>диссертацию по внутренней </a:t>
            </a:r>
            <a:r>
              <a:rPr lang="ru-RU" sz="1800" dirty="0">
                <a:latin typeface="+mn-lt"/>
              </a:rPr>
              <a:t>политике </a:t>
            </a:r>
            <a:r>
              <a:rPr lang="ru-RU" sz="1800" dirty="0" smtClean="0">
                <a:latin typeface="+mn-lt"/>
              </a:rPr>
              <a:t>Франции, закончила Высшую коммерческую школу </a:t>
            </a:r>
            <a:r>
              <a:rPr lang="ru-RU" sz="1800" dirty="0">
                <a:latin typeface="+mn-lt"/>
              </a:rPr>
              <a:t>Парижа (</a:t>
            </a:r>
            <a:r>
              <a:rPr lang="ru-RU" sz="1800" dirty="0" smtClean="0">
                <a:latin typeface="+mn-lt"/>
              </a:rPr>
              <a:t>ESCP), работала </a:t>
            </a:r>
            <a:r>
              <a:rPr lang="ru-RU" sz="1800" dirty="0">
                <a:latin typeface="+mn-lt"/>
              </a:rPr>
              <a:t>во французских </a:t>
            </a:r>
            <a:r>
              <a:rPr lang="ru-RU" sz="1800" dirty="0" smtClean="0">
                <a:latin typeface="+mn-lt"/>
              </a:rPr>
              <a:t>компаниях.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+mn-lt"/>
              </a:rPr>
              <a:t>С </a:t>
            </a:r>
            <a:r>
              <a:rPr lang="ru-RU" sz="1800" dirty="0">
                <a:latin typeface="+mn-lt"/>
              </a:rPr>
              <a:t>2001 г. Ольга жила в Париже, интересовалась российским и французским искусcтвом</a:t>
            </a:r>
            <a:r>
              <a:rPr lang="ru-RU" sz="1800" dirty="0" smtClean="0">
                <a:latin typeface="+mn-lt"/>
              </a:rPr>
              <a:t>, помогала </a:t>
            </a:r>
            <a:r>
              <a:rPr lang="ru-RU" sz="1800" dirty="0">
                <a:latin typeface="+mn-lt"/>
              </a:rPr>
              <a:t>культурному обмену между странами. Она любила и ценила французскую культуру и всегда стремилась познакомить с ней наших соотечественников.</a:t>
            </a:r>
          </a:p>
          <a:p>
            <a:pPr marL="0" indent="0" algn="just">
              <a:buNone/>
            </a:pPr>
            <a:r>
              <a:rPr lang="ru-RU" sz="1800" dirty="0">
                <a:latin typeface="+mn-lt"/>
              </a:rPr>
              <a:t>Ольга рано ушла из жизни, но осталась в памяти всех, кто её знал особым человеком – цельным, ярким, романтичным, независимым в суждениях и поступках, красивой женщиной, любящей женой и верным другом. </a:t>
            </a:r>
            <a:endParaRPr lang="en-US" sz="1800" dirty="0" smtClean="0">
              <a:latin typeface="+mn-lt"/>
            </a:endParaRPr>
          </a:p>
          <a:p>
            <a:pPr marL="0" indent="0" algn="just">
              <a:buNone/>
            </a:pPr>
            <a:endParaRPr lang="ru-RU" sz="1800" dirty="0">
              <a:latin typeface="+mn-lt"/>
            </a:endParaRPr>
          </a:p>
          <a:p>
            <a:pPr marL="0" indent="0" algn="just">
              <a:buNone/>
            </a:pPr>
            <a:r>
              <a:rPr lang="ru-RU" sz="1800" b="1" dirty="0">
                <a:latin typeface="+mn-lt"/>
              </a:rPr>
              <a:t>В память об Ольге </a:t>
            </a:r>
            <a:r>
              <a:rPr lang="ru-RU" sz="1800" b="1" dirty="0" smtClean="0">
                <a:latin typeface="+mn-lt"/>
              </a:rPr>
              <a:t>в </a:t>
            </a:r>
            <a:r>
              <a:rPr lang="ru-RU" sz="1800" b="1" dirty="0">
                <a:latin typeface="+mn-lt"/>
              </a:rPr>
              <a:t>2010 г. </a:t>
            </a:r>
            <a:r>
              <a:rPr lang="ru-RU" sz="1800" b="1" dirty="0" smtClean="0">
                <a:latin typeface="+mn-lt"/>
              </a:rPr>
              <a:t>её близкие создали благотворительную программу </a:t>
            </a:r>
            <a:r>
              <a:rPr lang="ru-RU" sz="1800" b="1" dirty="0">
                <a:latin typeface="+mn-lt"/>
              </a:rPr>
              <a:t>для </a:t>
            </a:r>
            <a:r>
              <a:rPr lang="ru-RU" sz="1800" b="1" dirty="0" smtClean="0">
                <a:latin typeface="+mn-lt"/>
              </a:rPr>
              <a:t>российских </a:t>
            </a:r>
            <a:r>
              <a:rPr lang="ru-RU" sz="1800" b="1" dirty="0">
                <a:latin typeface="+mn-lt"/>
              </a:rPr>
              <a:t>школьников. </a:t>
            </a:r>
            <a:endParaRPr lang="de-DE" sz="1800" b="1" dirty="0">
              <a:latin typeface="+mn-lt"/>
            </a:endParaRPr>
          </a:p>
          <a:p>
            <a:pPr marL="0" indent="0">
              <a:buNone/>
            </a:pPr>
            <a:endParaRPr lang="ru-RU" sz="2200" dirty="0" smtClean="0">
              <a:latin typeface="+mn-lt"/>
            </a:endParaRPr>
          </a:p>
        </p:txBody>
      </p:sp>
      <p:pic>
        <p:nvPicPr>
          <p:cNvPr id="2050" name="Picture 2" descr="Olga Roubinska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69631"/>
            <a:ext cx="2400465" cy="179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88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Совет программы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15400" cy="48768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+mn-lt"/>
              </a:rPr>
              <a:t>Станислав Шекшня</a:t>
            </a:r>
            <a:r>
              <a:rPr lang="ru-RU" dirty="0" smtClean="0">
                <a:latin typeface="+mn-lt"/>
              </a:rPr>
              <a:t>, </a:t>
            </a:r>
            <a:br>
              <a:rPr lang="ru-RU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старший партнёр компании </a:t>
            </a:r>
            <a:r>
              <a:rPr lang="en-US" sz="2000" dirty="0" smtClean="0">
                <a:latin typeface="+mn-lt"/>
              </a:rPr>
              <a:t>Ward</a:t>
            </a:r>
            <a:r>
              <a:rPr lang="ru-RU" sz="20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Howell, </a:t>
            </a:r>
            <a:r>
              <a:rPr lang="ru-RU" sz="2000" dirty="0" smtClean="0">
                <a:latin typeface="+mn-lt"/>
              </a:rPr>
              <a:t>Москва, Россия;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профессор предпринимательского лидерства международной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школы бизнеса </a:t>
            </a:r>
            <a:r>
              <a:rPr lang="en-US" sz="2000" dirty="0" smtClean="0">
                <a:latin typeface="+mn-lt"/>
              </a:rPr>
              <a:t>INSEAD</a:t>
            </a:r>
            <a:r>
              <a:rPr lang="ru-RU" sz="2000" dirty="0" smtClean="0">
                <a:latin typeface="+mn-lt"/>
              </a:rPr>
              <a:t>, Фонтенбло, Франция</a:t>
            </a:r>
            <a:endParaRPr lang="de-DE" sz="2000" dirty="0" smtClean="0">
              <a:latin typeface="+mn-lt"/>
            </a:endParaRPr>
          </a:p>
          <a:p>
            <a:endParaRPr lang="ru-RU" sz="2000" dirty="0" smtClean="0">
              <a:latin typeface="+mn-lt"/>
            </a:endParaRPr>
          </a:p>
          <a:p>
            <a:r>
              <a:rPr lang="ru-RU" b="1" dirty="0" smtClean="0">
                <a:latin typeface="+mn-lt"/>
              </a:rPr>
              <a:t>Юрий Рубинский</a:t>
            </a:r>
            <a:r>
              <a:rPr lang="ru-RU" dirty="0" smtClean="0">
                <a:latin typeface="+mn-lt"/>
              </a:rPr>
              <a:t>, </a:t>
            </a:r>
            <a:br>
              <a:rPr lang="ru-RU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руководитель Центра французских исследований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Института Европы</a:t>
            </a:r>
            <a:r>
              <a:rPr lang="de-DE" sz="20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РАН,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профессор НИУ ВШЭ, </a:t>
            </a:r>
            <a:r>
              <a:rPr lang="ru-RU" sz="2000" dirty="0">
                <a:latin typeface="+mn-lt"/>
              </a:rPr>
              <a:t>Москва, </a:t>
            </a:r>
            <a:r>
              <a:rPr lang="ru-RU" sz="2000" dirty="0" smtClean="0">
                <a:latin typeface="+mn-lt"/>
              </a:rPr>
              <a:t>Россия</a:t>
            </a:r>
            <a:endParaRPr lang="de-DE" sz="2000" dirty="0" smtClean="0">
              <a:latin typeface="+mn-lt"/>
            </a:endParaRPr>
          </a:p>
          <a:p>
            <a:pPr marL="0" indent="0">
              <a:buNone/>
            </a:pPr>
            <a:endParaRPr lang="ru-RU" sz="2000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Кирилл Рубинский</a:t>
            </a:r>
            <a:r>
              <a:rPr lang="ru-RU" dirty="0" smtClean="0">
                <a:latin typeface="+mn-lt"/>
              </a:rPr>
              <a:t>, </a:t>
            </a:r>
            <a:br>
              <a:rPr lang="ru-RU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генеральный директор-президент компании </a:t>
            </a:r>
            <a:r>
              <a:rPr lang="en-US" sz="2000" dirty="0" err="1" smtClean="0">
                <a:latin typeface="+mn-lt"/>
              </a:rPr>
              <a:t>EastOne</a:t>
            </a:r>
            <a:r>
              <a:rPr lang="en-US" sz="2000" dirty="0" smtClean="0">
                <a:latin typeface="+mn-lt"/>
              </a:rPr>
              <a:t>, </a:t>
            </a: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Киев</a:t>
            </a:r>
            <a:r>
              <a:rPr lang="ru-RU" sz="2000" dirty="0">
                <a:latin typeface="+mn-lt"/>
              </a:rPr>
              <a:t>, </a:t>
            </a:r>
            <a:r>
              <a:rPr lang="ru-RU" sz="2000" dirty="0" smtClean="0">
                <a:latin typeface="+mn-lt"/>
              </a:rPr>
              <a:t>Украина</a:t>
            </a:r>
            <a:endParaRPr lang="ru-RU" sz="20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862" y="1752600"/>
            <a:ext cx="990600" cy="1316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184" y="3505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812" y="5105400"/>
            <a:ext cx="10287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91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Результаты работы программы</a:t>
            </a:r>
            <a:r>
              <a:rPr lang="en-US" dirty="0" smtClean="0">
                <a:latin typeface="+mn-lt"/>
              </a:rPr>
              <a:t>, </a:t>
            </a:r>
            <a:r>
              <a:rPr lang="ru-RU" dirty="0" smtClean="0">
                <a:latin typeface="+mn-lt"/>
              </a:rPr>
              <a:t>2010 – 2015 гг.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953000"/>
          </a:xfrm>
        </p:spPr>
        <p:txBody>
          <a:bodyPr>
            <a:normAutofit/>
          </a:bodyPr>
          <a:lstStyle/>
          <a:p>
            <a:r>
              <a:rPr lang="ru-RU" b="1" dirty="0">
                <a:latin typeface="+mn-lt"/>
              </a:rPr>
              <a:t>8</a:t>
            </a:r>
            <a:r>
              <a:rPr lang="ru-RU" b="1" dirty="0" smtClean="0">
                <a:latin typeface="+mn-lt"/>
              </a:rPr>
              <a:t> лингвистических стажировок во Франции </a:t>
            </a:r>
          </a:p>
          <a:p>
            <a:r>
              <a:rPr lang="ru-RU" b="1" dirty="0" smtClean="0">
                <a:latin typeface="+mn-lt"/>
              </a:rPr>
              <a:t>Более 100 участников стажировок из Москвы и регионов России</a:t>
            </a:r>
          </a:p>
          <a:p>
            <a:r>
              <a:rPr lang="ru-RU" dirty="0" smtClean="0">
                <a:latin typeface="+mn-lt"/>
              </a:rPr>
              <a:t>Более </a:t>
            </a:r>
            <a:r>
              <a:rPr lang="ru-RU" b="1" dirty="0"/>
              <a:t>4</a:t>
            </a:r>
            <a:r>
              <a:rPr lang="ru-RU" b="1" dirty="0" smtClean="0">
                <a:latin typeface="+mn-lt"/>
              </a:rPr>
              <a:t>00 участников</a:t>
            </a:r>
            <a:r>
              <a:rPr lang="ru-RU" dirty="0" smtClean="0">
                <a:latin typeface="+mn-lt"/>
              </a:rPr>
              <a:t> программы</a:t>
            </a:r>
          </a:p>
          <a:p>
            <a:r>
              <a:rPr lang="ru-RU" dirty="0" smtClean="0">
                <a:latin typeface="+mn-lt"/>
              </a:rPr>
              <a:t>Более </a:t>
            </a:r>
            <a:r>
              <a:rPr lang="ru-RU" b="1" dirty="0">
                <a:latin typeface="+mn-lt"/>
              </a:rPr>
              <a:t>4</a:t>
            </a:r>
            <a:r>
              <a:rPr lang="ru-RU" b="1" dirty="0" smtClean="0">
                <a:latin typeface="+mn-lt"/>
              </a:rPr>
              <a:t>0</a:t>
            </a:r>
            <a:r>
              <a:rPr lang="ru-RU" dirty="0" smtClean="0">
                <a:latin typeface="+mn-lt"/>
              </a:rPr>
              <a:t> проведённых мероприятий</a:t>
            </a:r>
          </a:p>
          <a:p>
            <a:r>
              <a:rPr lang="ru-RU" dirty="0">
                <a:latin typeface="+mn-lt"/>
              </a:rPr>
              <a:t>Регулярные </a:t>
            </a:r>
            <a:r>
              <a:rPr lang="ru-RU" b="1" dirty="0">
                <a:latin typeface="+mn-lt"/>
              </a:rPr>
              <a:t>анонсы</a:t>
            </a:r>
            <a:r>
              <a:rPr lang="ru-RU" dirty="0">
                <a:latin typeface="+mn-lt"/>
              </a:rPr>
              <a:t> событий в мире французского языка и культуры</a:t>
            </a:r>
          </a:p>
          <a:p>
            <a:r>
              <a:rPr lang="ru-RU" dirty="0">
                <a:latin typeface="+mn-lt"/>
              </a:rPr>
              <a:t>Создание и развитие </a:t>
            </a:r>
            <a:r>
              <a:rPr lang="ru-RU" b="1" dirty="0" smtClean="0">
                <a:latin typeface="+mn-lt"/>
              </a:rPr>
              <a:t>сообщества</a:t>
            </a:r>
            <a:r>
              <a:rPr lang="de-DE" dirty="0" smtClean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единомышленников </a:t>
            </a:r>
            <a:r>
              <a:rPr lang="ru-RU" dirty="0">
                <a:latin typeface="+mn-lt"/>
              </a:rPr>
              <a:t>и друзей программы</a:t>
            </a:r>
          </a:p>
          <a:p>
            <a:r>
              <a:rPr lang="ru-RU" dirty="0">
                <a:latin typeface="+mn-lt"/>
              </a:rPr>
              <a:t>Активное взаимодействие с </a:t>
            </a:r>
            <a:r>
              <a:rPr lang="ru-RU" b="1" dirty="0">
                <a:latin typeface="+mn-lt"/>
              </a:rPr>
              <a:t>выпускниками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85351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на 201</a:t>
            </a:r>
            <a:r>
              <a:rPr lang="ru-RU" dirty="0"/>
              <a:t>5</a:t>
            </a:r>
            <a:r>
              <a:rPr lang="ru-RU" dirty="0" smtClean="0"/>
              <a:t> - 20</a:t>
            </a:r>
            <a:r>
              <a:rPr lang="en-US" dirty="0" smtClean="0"/>
              <a:t>1</a:t>
            </a:r>
            <a:r>
              <a:rPr lang="ru-RU" dirty="0" smtClean="0"/>
              <a:t>6 гг.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006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Фотовыставка</a:t>
            </a:r>
            <a:r>
              <a:rPr lang="ru-RU" dirty="0" smtClean="0"/>
              <a:t> </a:t>
            </a:r>
            <a:r>
              <a:rPr lang="en-US" dirty="0" smtClean="0"/>
              <a:t>‘La </a:t>
            </a:r>
            <a:r>
              <a:rPr lang="en-US" dirty="0"/>
              <a:t>France </a:t>
            </a:r>
            <a:r>
              <a:rPr lang="en-US" dirty="0" err="1"/>
              <a:t>dans</a:t>
            </a:r>
            <a:r>
              <a:rPr lang="en-US" dirty="0"/>
              <a:t> ma </a:t>
            </a:r>
            <a:r>
              <a:rPr lang="en-US" dirty="0" err="1"/>
              <a:t>ville</a:t>
            </a:r>
            <a:r>
              <a:rPr lang="en-US" dirty="0" smtClean="0"/>
              <a:t>’</a:t>
            </a:r>
            <a:r>
              <a:rPr lang="ru-RU" dirty="0" smtClean="0"/>
              <a:t> в Париже</a:t>
            </a:r>
          </a:p>
          <a:p>
            <a:r>
              <a:rPr lang="en-US" dirty="0"/>
              <a:t>O</a:t>
            </a:r>
            <a:r>
              <a:rPr lang="fr-FR" dirty="0" err="1" smtClean="0"/>
              <a:t>nline</a:t>
            </a:r>
            <a:r>
              <a:rPr lang="fr-FR" dirty="0" smtClean="0"/>
              <a:t> </a:t>
            </a:r>
            <a:r>
              <a:rPr lang="ru-RU" dirty="0" smtClean="0"/>
              <a:t>конкурс</a:t>
            </a:r>
            <a:r>
              <a:rPr lang="fr-FR" dirty="0" smtClean="0"/>
              <a:t> </a:t>
            </a:r>
            <a:r>
              <a:rPr lang="fr-FR" dirty="0"/>
              <a:t>«FRANCE à déchiffrer</a:t>
            </a:r>
            <a:r>
              <a:rPr lang="fr-FR" dirty="0" smtClean="0"/>
              <a:t>»</a:t>
            </a:r>
            <a:endParaRPr lang="en-US" dirty="0"/>
          </a:p>
          <a:p>
            <a:r>
              <a:rPr lang="ru-RU" dirty="0" smtClean="0"/>
              <a:t>Еженедельные </a:t>
            </a:r>
            <a:r>
              <a:rPr lang="ru-RU" dirty="0"/>
              <a:t>встречи Французского клуба</a:t>
            </a:r>
          </a:p>
          <a:p>
            <a:r>
              <a:rPr lang="ru-RU" dirty="0" smtClean="0"/>
              <a:t>Культурно-лингвистическая стажировка в Париже, </a:t>
            </a:r>
            <a:r>
              <a:rPr lang="en-US" dirty="0" smtClean="0"/>
              <a:t>2</a:t>
            </a:r>
            <a:r>
              <a:rPr lang="ru-RU" dirty="0" smtClean="0"/>
              <a:t>5/03 – 3/04/2016: проживание в семьях, обучение французскому языку, экскурсии и квесты по городу, общение с французской молодёжью</a:t>
            </a:r>
          </a:p>
          <a:p>
            <a:r>
              <a:rPr lang="ru-RU" b="1" dirty="0" smtClean="0"/>
              <a:t>Летняя лингвистическая </a:t>
            </a:r>
            <a:r>
              <a:rPr lang="ru-RU" b="1" dirty="0" smtClean="0"/>
              <a:t>стажировка</a:t>
            </a:r>
            <a:r>
              <a:rPr lang="ru-RU" dirty="0" smtClean="0"/>
              <a:t>, июнь 2016</a:t>
            </a:r>
            <a:endParaRPr lang="en-US" dirty="0" smtClean="0"/>
          </a:p>
          <a:p>
            <a:r>
              <a:rPr lang="ru-RU" dirty="0" smtClean="0"/>
              <a:t>Расширение программы: развитие сообщества и </a:t>
            </a:r>
            <a:r>
              <a:rPr lang="ru-RU" dirty="0"/>
              <a:t>привлечение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новых партнёров</a:t>
            </a:r>
            <a:endParaRPr lang="de-DE" dirty="0" smtClean="0"/>
          </a:p>
          <a:p>
            <a:r>
              <a:rPr lang="ru-RU" dirty="0" smtClean="0"/>
              <a:t>Создание </a:t>
            </a:r>
            <a:r>
              <a:rPr lang="ru-RU" b="1" dirty="0" smtClean="0"/>
              <a:t>Клуба выпускников </a:t>
            </a:r>
            <a:r>
              <a:rPr lang="ru-RU" dirty="0" smtClean="0"/>
              <a:t>и программ </a:t>
            </a:r>
            <a:r>
              <a:rPr lang="ru-RU" dirty="0" smtClean="0"/>
              <a:t>для студентов</a:t>
            </a:r>
            <a:endParaRPr lang="de-DE" dirty="0" smtClean="0"/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4591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Партнёры</a:t>
            </a:r>
            <a:endParaRPr lang="de-D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4563" y="1600200"/>
            <a:ext cx="6884637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Ambassade</a:t>
            </a:r>
            <a:r>
              <a:rPr lang="en-US" dirty="0"/>
              <a:t> de France, </a:t>
            </a:r>
            <a:r>
              <a:rPr lang="en-US" dirty="0" err="1"/>
              <a:t>Moscou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ru-RU" dirty="0"/>
              <a:t>,</a:t>
            </a:r>
            <a:r>
              <a:rPr lang="en-US" dirty="0"/>
              <a:t> </a:t>
            </a:r>
            <a:r>
              <a:rPr lang="en-US" dirty="0" err="1" smtClean="0"/>
              <a:t>Russie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ru-RU" dirty="0"/>
              <a:t>Департамент образования, Москва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 </a:t>
            </a:r>
            <a:r>
              <a:rPr lang="en-US" dirty="0" err="1"/>
              <a:t>Courrier</a:t>
            </a:r>
            <a:r>
              <a:rPr lang="en-US" dirty="0"/>
              <a:t> de </a:t>
            </a:r>
            <a:r>
              <a:rPr lang="en-US" dirty="0" err="1"/>
              <a:t>Russie</a:t>
            </a:r>
            <a:r>
              <a:rPr lang="en-US" dirty="0"/>
              <a:t> </a:t>
            </a:r>
            <a:endParaRPr lang="en-US" dirty="0" smtClean="0"/>
          </a:p>
          <a:p>
            <a:endParaRPr lang="ru-RU" dirty="0"/>
          </a:p>
          <a:p>
            <a:r>
              <a:rPr lang="ru-RU" dirty="0" smtClean="0"/>
              <a:t>Журнал </a:t>
            </a:r>
            <a:r>
              <a:rPr lang="en-US" dirty="0" smtClean="0"/>
              <a:t>‘La langue </a:t>
            </a:r>
            <a:r>
              <a:rPr lang="en-US" dirty="0" err="1" smtClean="0"/>
              <a:t>francaise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Ассоциация преподавателей-практиков французского языка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L’ </a:t>
            </a:r>
            <a:r>
              <a:rPr lang="en-US" dirty="0" err="1"/>
              <a:t>école</a:t>
            </a:r>
            <a:r>
              <a:rPr lang="en-US" dirty="0"/>
              <a:t> Paris </a:t>
            </a:r>
            <a:r>
              <a:rPr lang="en-US" dirty="0" err="1"/>
              <a:t>Langues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ru-RU" dirty="0" smtClean="0"/>
              <a:t>Агенство </a:t>
            </a:r>
            <a:r>
              <a:rPr lang="en-US" dirty="0" smtClean="0"/>
              <a:t>‘</a:t>
            </a:r>
            <a:r>
              <a:rPr lang="ru-RU" dirty="0" smtClean="0"/>
              <a:t>Учись и путешествуй</a:t>
            </a:r>
            <a:r>
              <a:rPr lang="en-US" dirty="0" smtClean="0"/>
              <a:t>’, </a:t>
            </a:r>
            <a:r>
              <a:rPr lang="ru-RU" dirty="0" smtClean="0"/>
              <a:t>Москва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 Pain </a:t>
            </a:r>
            <a:r>
              <a:rPr lang="en-US" dirty="0" err="1" smtClean="0"/>
              <a:t>Quotidien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en-US" dirty="0" err="1"/>
              <a:t>AirFrance</a:t>
            </a:r>
            <a:r>
              <a:rPr lang="en-US" dirty="0"/>
              <a:t> </a:t>
            </a:r>
            <a:endParaRPr lang="ru-RU" dirty="0"/>
          </a:p>
          <a:p>
            <a:endParaRPr lang="en-US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pic>
        <p:nvPicPr>
          <p:cNvPr id="1028" name="Picture 4" descr="C:\Users\Anya\Downloads\EDU-T.R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72" y="5181600"/>
            <a:ext cx="451446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44" y="4654403"/>
            <a:ext cx="921523" cy="3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19" y="1531096"/>
            <a:ext cx="613152" cy="653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95" y="3176565"/>
            <a:ext cx="1411762" cy="232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Anya\Desktop\fundraising EO\Depart obraz emblem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73" y="2599908"/>
            <a:ext cx="372922" cy="40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90" y="3657600"/>
            <a:ext cx="1229520" cy="25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12" y="3919565"/>
            <a:ext cx="578185" cy="615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7" y="6147882"/>
            <a:ext cx="1034686" cy="71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 descr="C:\Users\Anya\Desktop\fundraising EO\logo\IF rus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19" y="1976479"/>
            <a:ext cx="623429" cy="62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Anya\Desktop\fundraising EO\logo\lpq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22" y="5637519"/>
            <a:ext cx="558346" cy="70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05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Контакты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277" y="3009900"/>
            <a:ext cx="7936523" cy="3619500"/>
          </a:xfrm>
        </p:spPr>
        <p:txBody>
          <a:bodyPr>
            <a:normAutofit fontScale="62500" lnSpcReduction="20000"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ru-RU" dirty="0" smtClean="0">
              <a:hlinkClick r:id="rId2"/>
            </a:endParaRPr>
          </a:p>
          <a:p>
            <a:r>
              <a:rPr lang="en-US" dirty="0">
                <a:hlinkClick r:id="rId2"/>
              </a:rPr>
              <a:t>info@olgaroubinskaya.org</a:t>
            </a:r>
          </a:p>
          <a:p>
            <a:r>
              <a:rPr lang="de-DE" dirty="0">
                <a:hlinkClick r:id="rId2"/>
              </a:rPr>
              <a:t>www.olgaroubinskaya.org</a:t>
            </a:r>
            <a:endParaRPr lang="ru-RU" dirty="0"/>
          </a:p>
          <a:p>
            <a:r>
              <a:rPr lang="ru-RU" dirty="0">
                <a:hlinkClick r:id="rId3"/>
              </a:rPr>
              <a:t>отзывы </a:t>
            </a:r>
            <a:r>
              <a:rPr lang="ru-RU" dirty="0">
                <a:hlinkClick r:id="rId3"/>
              </a:rPr>
              <a:t>о Программе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 </a:t>
            </a:r>
            <a:endParaRPr lang="de-DE" dirty="0"/>
          </a:p>
          <a:p>
            <a:r>
              <a:rPr lang="en-US" dirty="0" err="1">
                <a:hlinkClick r:id="rId4"/>
              </a:rPr>
              <a:t>fb</a:t>
            </a:r>
            <a:r>
              <a:rPr lang="en-US" dirty="0">
                <a:hlinkClick r:id="rId4"/>
              </a:rPr>
              <a:t>: les </a:t>
            </a:r>
            <a:r>
              <a:rPr lang="en-US" dirty="0" err="1">
                <a:hlinkClick r:id="rId4"/>
              </a:rPr>
              <a:t>enfants</a:t>
            </a:r>
            <a:r>
              <a:rPr lang="en-US" dirty="0">
                <a:hlinkClick r:id="rId4"/>
              </a:rPr>
              <a:t> d’ Olga</a:t>
            </a:r>
            <a:endParaRPr lang="en-US" dirty="0"/>
          </a:p>
          <a:p>
            <a:r>
              <a:rPr lang="de-DE" dirty="0">
                <a:hlinkClick r:id="rId5"/>
              </a:rPr>
              <a:t>vk.com/olgaroubinskaya</a:t>
            </a:r>
            <a:endParaRPr lang="de-DE" dirty="0"/>
          </a:p>
          <a:p>
            <a:r>
              <a:rPr lang="de-DE" dirty="0"/>
              <a:t>instagram.com/ledolga</a:t>
            </a: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6" name="Group 5"/>
          <p:cNvGrpSpPr/>
          <p:nvPr/>
        </p:nvGrpSpPr>
        <p:grpSpPr>
          <a:xfrm>
            <a:off x="750277" y="1905000"/>
            <a:ext cx="4507523" cy="2209800"/>
            <a:chOff x="750277" y="2209800"/>
            <a:chExt cx="4876800" cy="2438400"/>
          </a:xfrm>
        </p:grpSpPr>
        <p:sp>
          <p:nvSpPr>
            <p:cNvPr id="4" name="Rectangle 3"/>
            <p:cNvSpPr/>
            <p:nvPr/>
          </p:nvSpPr>
          <p:spPr>
            <a:xfrm>
              <a:off x="750277" y="2209800"/>
              <a:ext cx="4876800" cy="243840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29586" y="2590800"/>
              <a:ext cx="4343400" cy="1799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Анна Курченко, </a:t>
              </a:r>
              <a:endParaRPr lang="de-DE" sz="2000" dirty="0" smtClean="0"/>
            </a:p>
            <a:p>
              <a:r>
                <a:rPr lang="ru-RU" sz="2000" dirty="0" smtClean="0"/>
                <a:t>директор</a:t>
              </a:r>
              <a:r>
                <a:rPr lang="de-DE" sz="2000" dirty="0" smtClean="0"/>
                <a:t> </a:t>
              </a:r>
              <a:r>
                <a:rPr lang="ru-RU" sz="2000" dirty="0" smtClean="0"/>
                <a:t>программы</a:t>
              </a:r>
              <a:endParaRPr lang="en-US" sz="2000" dirty="0"/>
            </a:p>
            <a:p>
              <a:endParaRPr lang="ru-RU" sz="2000" dirty="0" smtClean="0"/>
            </a:p>
            <a:p>
              <a:r>
                <a:rPr lang="ru-RU" sz="2000" dirty="0" smtClean="0"/>
                <a:t>+7 916 825 66 66</a:t>
              </a:r>
            </a:p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anna.kurchenko@gmail.com</a:t>
              </a:r>
              <a:endParaRPr lang="de-D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6" name="Picture 2" descr="C:\Users\Anya\Desktop\Business photos\TS nov god - Copy - Copy - Cop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676400"/>
            <a:ext cx="1778000" cy="2005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Olga">
      <a:dk1>
        <a:sysClr val="windowText" lastClr="000000"/>
      </a:dk1>
      <a:lt1>
        <a:sysClr val="window" lastClr="FFFFFF"/>
      </a:lt1>
      <a:dk2>
        <a:srgbClr val="0E6CC2"/>
      </a:dk2>
      <a:lt2>
        <a:srgbClr val="DBF5F9"/>
      </a:lt2>
      <a:accent1>
        <a:srgbClr val="FF3333"/>
      </a:accent1>
      <a:accent2>
        <a:srgbClr val="009DD9"/>
      </a:accent2>
      <a:accent3>
        <a:srgbClr val="FF0000"/>
      </a:accent3>
      <a:accent4>
        <a:srgbClr val="00B0F0"/>
      </a:accent4>
      <a:accent5>
        <a:srgbClr val="7CCA62"/>
      </a:accent5>
      <a:accent6>
        <a:srgbClr val="A5C249"/>
      </a:accent6>
      <a:hlink>
        <a:srgbClr val="FF0000"/>
      </a:hlink>
      <a:folHlink>
        <a:srgbClr val="85DFD0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0</TotalTime>
  <Words>423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Decatur</vt:lpstr>
      <vt:lpstr>Благотворительная образовательная программа    «Les Enfants d’Olga»</vt:lpstr>
      <vt:lpstr>Миссия программы</vt:lpstr>
      <vt:lpstr>О программе</vt:lpstr>
      <vt:lpstr>Ольга Рубинская</vt:lpstr>
      <vt:lpstr>Совет программы</vt:lpstr>
      <vt:lpstr>Результаты работы программы, 2010 – 2015 гг.</vt:lpstr>
      <vt:lpstr>План на 2015 - 2016 гг.</vt:lpstr>
      <vt:lpstr>Партнёры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Anya</dc:creator>
  <cp:lastModifiedBy>Anya</cp:lastModifiedBy>
  <cp:revision>168</cp:revision>
  <dcterms:created xsi:type="dcterms:W3CDTF">2006-08-16T00:00:00Z</dcterms:created>
  <dcterms:modified xsi:type="dcterms:W3CDTF">2015-12-22T14:33:15Z</dcterms:modified>
</cp:coreProperties>
</file>