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68" r:id="rId1"/>
  </p:sldMasterIdLst>
  <p:sldIdLst>
    <p:sldId id="256" r:id="rId2"/>
    <p:sldId id="272" r:id="rId3"/>
    <p:sldId id="271" r:id="rId4"/>
    <p:sldId id="258" r:id="rId5"/>
    <p:sldId id="266" r:id="rId6"/>
    <p:sldId id="259" r:id="rId7"/>
    <p:sldId id="265" r:id="rId8"/>
    <p:sldId id="274" r:id="rId9"/>
    <p:sldId id="273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2100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6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chemeClr val="accent1"/>
                </a:solidFill>
                <a:latin typeface="+mn-lt"/>
                <a:cs typeface="+mn-cs"/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chemeClr val="accent1"/>
                </a:solidFill>
                <a:latin typeface="+mn-lt"/>
                <a:cs typeface="+mn-cs"/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7E3AD-15E3-41C2-8A7A-6F0B29E24E95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4392613"/>
            <a:ext cx="1219200" cy="365125"/>
          </a:xfrm>
        </p:spPr>
        <p:txBody>
          <a:bodyPr/>
          <a:lstStyle>
            <a:lvl1pPr algn="ctr">
              <a:defRPr sz="2400" smtClean="0">
                <a:latin typeface="+mj-lt"/>
              </a:defRPr>
            </a:lvl1pPr>
          </a:lstStyle>
          <a:p>
            <a:pPr>
              <a:defRPr/>
            </a:pPr>
            <a:fld id="{A9CC3B9E-4F2C-49BB-9CAF-95E4E38CC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B20E9-E880-493E-90C5-CF10EF03A4A3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3EC54-4D74-434E-AC01-7C37AD8F6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E8B5B-5757-45E2-A234-DF531D357BFB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4D027-8AF8-4533-A4D0-4663C2694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10F16-04D0-42BB-A5CF-66DC64251DB2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2FF2C-468C-4E1B-93BA-D492F912B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FED2-748B-4871-A1AA-520127C2D033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0C119-D684-4181-816A-3F1D2D02D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150" dirty="0">
                <a:solidFill>
                  <a:srgbClr val="FFFFFF"/>
                </a:solidFill>
                <a:latin typeface="+mn-lt"/>
                <a:cs typeface="+mn-cs"/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EF72-DAF6-4365-86EA-A87AAB73BF07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0DF147-2768-440D-8C3C-D32BD3155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27719-5A11-4B32-90E2-F10E4A05CC52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D630-292E-4397-8AC0-D036F893E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88E8D-1CFF-4FF6-BB20-413CF7BD3146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209E1-AC58-44C6-BE07-DF28F9350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DE060-DE09-4C3C-B224-67E6EC126771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CA94-9CE5-46F1-9775-AF491AD82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32DAE-4A3A-49BE-A0E5-61F592431B62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5A207-DCF3-4626-8DF4-1C7525D86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45846-DD62-449E-9A1C-73B191D19276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0195-952B-4FFE-99F5-4B1035F64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D6AF3-82D0-417B-95C8-EE5602E5AF43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97742-140C-4157-897E-E9AC45AAC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A6A8C-A644-428C-A7FD-DB87072DF58D}" type="datetimeFigureOut">
              <a:rPr lang="en-US"/>
              <a:pPr>
                <a:defRPr/>
              </a:pPr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630CDA-4703-48BE-A4D6-F0DBD38D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81" r:id="rId1"/>
    <p:sldLayoutId id="2147484979" r:id="rId2"/>
    <p:sldLayoutId id="2147484982" r:id="rId3"/>
    <p:sldLayoutId id="2147484978" r:id="rId4"/>
    <p:sldLayoutId id="2147484977" r:id="rId5"/>
    <p:sldLayoutId id="2147484976" r:id="rId6"/>
    <p:sldLayoutId id="2147484983" r:id="rId7"/>
    <p:sldLayoutId id="2147484984" r:id="rId8"/>
    <p:sldLayoutId id="2147484985" r:id="rId9"/>
    <p:sldLayoutId id="2147484975" r:id="rId10"/>
    <p:sldLayoutId id="2147484986" r:id="rId11"/>
    <p:sldLayoutId id="214748498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Bodoni MT Condense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B0F0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CCA62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lgaroubinskaya.org/project/comments.html?lang=ru#&#1086;&#1090;&#1079;&#1099;&#1074;&#1099;-&#1091;&#1095;&#1072;&#1089;&#1090;&#1085;&#1080;&#1082;&#1086;&#1074;" TargetMode="External"/><Relationship Id="rId2" Type="http://schemas.openxmlformats.org/officeDocument/2006/relationships/hyperlink" Target="http://www.olgaroubinskay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://vk.com/olgaroubinskaya" TargetMode="External"/><Relationship Id="rId4" Type="http://schemas.openxmlformats.org/officeDocument/2006/relationships/hyperlink" Target="https://www.facebook.com/groups/26592410345012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2590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latin typeface="+mn-lt"/>
              </a:rPr>
              <a:t>Благотворительная образовательная программа </a:t>
            </a:r>
            <a:r>
              <a:rPr lang="de-DE" sz="4800" dirty="0" smtClean="0">
                <a:latin typeface="+mn-lt"/>
              </a:rPr>
              <a:t/>
            </a:r>
            <a:br>
              <a:rPr lang="de-DE" sz="4800" dirty="0" smtClean="0">
                <a:latin typeface="+mn-lt"/>
              </a:rPr>
            </a:br>
            <a:r>
              <a:rPr lang="de-DE" sz="5400" dirty="0" smtClean="0">
                <a:latin typeface="+mn-lt"/>
              </a:rPr>
              <a:t/>
            </a:r>
            <a:br>
              <a:rPr lang="de-DE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/>
            </a:r>
            <a:br>
              <a:rPr lang="ru-RU" sz="5400" dirty="0" smtClean="0">
                <a:latin typeface="+mn-lt"/>
              </a:rPr>
            </a:br>
            <a:r>
              <a:rPr lang="ru-RU" sz="5400" dirty="0" smtClean="0">
                <a:latin typeface="+mn-lt"/>
              </a:rPr>
              <a:t>«</a:t>
            </a:r>
            <a:r>
              <a:rPr lang="en-US" sz="5400" dirty="0" smtClean="0">
                <a:latin typeface="+mn-lt"/>
              </a:rPr>
              <a:t>Les </a:t>
            </a:r>
            <a:r>
              <a:rPr lang="en-US" sz="5400" dirty="0" err="1" smtClean="0">
                <a:latin typeface="+mn-lt"/>
              </a:rPr>
              <a:t>enfants</a:t>
            </a:r>
            <a:r>
              <a:rPr lang="en-US" sz="5400" dirty="0" smtClean="0">
                <a:latin typeface="+mn-lt"/>
              </a:rPr>
              <a:t> </a:t>
            </a:r>
            <a:r>
              <a:rPr lang="en-US" sz="5400" dirty="0" err="1" smtClean="0">
                <a:latin typeface="+mn-lt"/>
              </a:rPr>
              <a:t>d’Olga</a:t>
            </a:r>
            <a:r>
              <a:rPr lang="ru-RU" sz="5400" dirty="0" smtClean="0">
                <a:latin typeface="+mn-lt"/>
              </a:rPr>
              <a:t>»</a:t>
            </a:r>
            <a:endParaRPr lang="de-DE" sz="5400" dirty="0">
              <a:latin typeface="+mn-l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304800" y="5943600"/>
            <a:ext cx="8534400" cy="762000"/>
          </a:xfrm>
        </p:spPr>
        <p:txBody>
          <a:bodyPr/>
          <a:lstStyle/>
          <a:p>
            <a:endParaRPr lang="de-DE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Контакты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888" y="2674938"/>
            <a:ext cx="7935912" cy="34512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ru-RU" dirty="0" smtClean="0">
              <a:hlinkClick r:id="rId2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hlinkClick r:id="rId2"/>
              </a:rPr>
              <a:t>www.olgaroubinskaya.org</a:t>
            </a: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>
                <a:hlinkClick r:id="rId3"/>
              </a:rPr>
              <a:t>отзывы </a:t>
            </a:r>
            <a:r>
              <a:rPr lang="ru-RU" dirty="0" smtClean="0">
                <a:hlinkClick r:id="rId3"/>
              </a:rPr>
              <a:t>о Программе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hlinkClick r:id="rId3"/>
              </a:rPr>
              <a:t> </a:t>
            </a: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hlinkClick r:id="rId4"/>
              </a:rPr>
              <a:t>fb</a:t>
            </a:r>
            <a:r>
              <a:rPr lang="en-US" dirty="0" smtClean="0">
                <a:hlinkClick r:id="rId4"/>
              </a:rPr>
              <a:t>: les </a:t>
            </a:r>
            <a:r>
              <a:rPr lang="en-US" dirty="0" err="1" smtClean="0">
                <a:hlinkClick r:id="rId4"/>
              </a:rPr>
              <a:t>enfants</a:t>
            </a:r>
            <a:r>
              <a:rPr lang="en-US" dirty="0" smtClean="0">
                <a:hlinkClick r:id="rId4"/>
              </a:rPr>
              <a:t> d’ Olga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dirty="0" smtClean="0">
                <a:hlinkClick r:id="rId5"/>
              </a:rPr>
              <a:t>vk.com/olgaroubinskaya</a:t>
            </a: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r>
              <a:rPr lang="de-DE" dirty="0"/>
              <a:t>instagram.com/ledolga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de-DE" dirty="0"/>
          </a:p>
        </p:txBody>
      </p:sp>
      <p:grpSp>
        <p:nvGrpSpPr>
          <p:cNvPr id="21507" name="Group 5"/>
          <p:cNvGrpSpPr>
            <a:grpSpLocks/>
          </p:cNvGrpSpPr>
          <p:nvPr/>
        </p:nvGrpSpPr>
        <p:grpSpPr bwMode="auto">
          <a:xfrm>
            <a:off x="750888" y="1905000"/>
            <a:ext cx="4876800" cy="2414588"/>
            <a:chOff x="750277" y="2209800"/>
            <a:chExt cx="4876800" cy="2438400"/>
          </a:xfrm>
        </p:grpSpPr>
        <p:sp>
          <p:nvSpPr>
            <p:cNvPr id="4" name="Rectangle 3"/>
            <p:cNvSpPr/>
            <p:nvPr/>
          </p:nvSpPr>
          <p:spPr>
            <a:xfrm>
              <a:off x="750277" y="2209800"/>
              <a:ext cx="4876800" cy="24384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1510" name="TextBox 4"/>
            <p:cNvSpPr txBox="1">
              <a:spLocks noChangeArrowheads="1"/>
            </p:cNvSpPr>
            <p:nvPr/>
          </p:nvSpPr>
          <p:spPr bwMode="auto">
            <a:xfrm>
              <a:off x="1029586" y="2590800"/>
              <a:ext cx="4343400" cy="1958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Анна Курченко, </a:t>
              </a:r>
              <a:endParaRPr lang="de-DE" sz="2400">
                <a:latin typeface="Franklin Gothic Book" pitchFamily="34" charset="0"/>
              </a:endParaRPr>
            </a:p>
            <a:p>
              <a:r>
                <a:rPr lang="ru-RU" sz="2400"/>
                <a:t>директор</a:t>
              </a:r>
              <a:r>
                <a:rPr lang="de-DE" sz="2400">
                  <a:latin typeface="Franklin Gothic Book" pitchFamily="34" charset="0"/>
                </a:rPr>
                <a:t> </a:t>
              </a:r>
              <a:r>
                <a:rPr lang="ru-RU" sz="2400"/>
                <a:t>программы</a:t>
              </a:r>
              <a:endParaRPr lang="en-US" sz="2400">
                <a:latin typeface="Franklin Gothic Book" pitchFamily="34" charset="0"/>
              </a:endParaRPr>
            </a:p>
            <a:p>
              <a:endParaRPr lang="ru-RU" sz="2400"/>
            </a:p>
            <a:p>
              <a:r>
                <a:rPr lang="ru-RU" sz="2400"/>
                <a:t>+7 916 825 66 66</a:t>
              </a:r>
            </a:p>
            <a:p>
              <a:r>
                <a:rPr lang="en-US" sz="2400"/>
                <a:t>anna.kurchenko@gmail.com</a:t>
              </a:r>
              <a:endParaRPr lang="de-DE" sz="2400"/>
            </a:p>
          </p:txBody>
        </p:sp>
      </p:grpSp>
      <p:pic>
        <p:nvPicPr>
          <p:cNvPr id="21508" name="Picture 2" descr="C:\Users\Anya\Desktop\Business photos\TS nov god - Copy - Copy - Cop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676400"/>
            <a:ext cx="1778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Миссия программы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Создавать </a:t>
            </a:r>
            <a:r>
              <a:rPr lang="ru-RU" b="1" dirty="0"/>
              <a:t>возможности для самореализации талантливых молодых людей в глобальном мире, поддерживая и развивая их интерес к изучению французского языка и культуры Франции</a:t>
            </a:r>
            <a:endParaRPr lang="de-DE" b="1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dirty="0"/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Наши </a:t>
            </a:r>
            <a:r>
              <a:rPr lang="ru-RU" b="1" dirty="0"/>
              <a:t>принципы: открытость, проактивность, осознанность, вовлечение, лидерство</a:t>
            </a:r>
            <a:endParaRPr lang="de-DE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О программе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534400" cy="312420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/>
              <a:t>Цель</a:t>
            </a:r>
            <a:endParaRPr lang="ru-RU" b="1" dirty="0"/>
          </a:p>
          <a:p>
            <a:pPr fontAlgn="auto">
              <a:spcAft>
                <a:spcPts val="0"/>
              </a:spcAft>
              <a:defRPr/>
            </a:pPr>
            <a:endParaRPr lang="ru-RU" sz="2000" b="1" dirty="0"/>
          </a:p>
          <a:p>
            <a:pPr fontAlgn="auto">
              <a:spcAft>
                <a:spcPts val="0"/>
              </a:spcAft>
              <a:defRPr/>
            </a:pPr>
            <a:r>
              <a:rPr lang="ru-RU" sz="2000" b="1" dirty="0" smtClean="0"/>
              <a:t>Мы предоставляем талантливым школьникам 8-11 классов возможность совершенствовать знания французского языка и познакомиться с культурой Франции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33800"/>
            <a:ext cx="8458200" cy="22860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/>
              <a:t>Мы организуем</a:t>
            </a:r>
          </a:p>
          <a:p>
            <a:pPr fontAlgn="auto">
              <a:spcAft>
                <a:spcPts val="0"/>
              </a:spcAft>
              <a:defRPr/>
            </a:pPr>
            <a:endParaRPr lang="ru-RU" sz="2000" b="1" dirty="0"/>
          </a:p>
          <a:p>
            <a:pPr fontAlgn="auto">
              <a:spcAft>
                <a:spcPts val="0"/>
              </a:spcAft>
              <a:defRPr/>
            </a:pPr>
            <a:r>
              <a:rPr lang="ru-RU" sz="2000" b="1" dirty="0" smtClean="0"/>
              <a:t>Ежегодные </a:t>
            </a:r>
            <a:r>
              <a:rPr lang="ru-RU" sz="2000" b="1" dirty="0"/>
              <a:t>лингвистические стажировки </a:t>
            </a:r>
            <a:r>
              <a:rPr lang="ru-RU" sz="2000" b="1" dirty="0" smtClean="0"/>
              <a:t>во Франции </a:t>
            </a:r>
            <a:endParaRPr lang="de-DE" sz="2000" dirty="0"/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Еженедельные </a:t>
            </a:r>
            <a:r>
              <a:rPr lang="ru-RU" sz="2000" dirty="0"/>
              <a:t>образовательные </a:t>
            </a:r>
            <a:r>
              <a:rPr lang="ru-RU" sz="2000" b="1" dirty="0"/>
              <a:t>встречи</a:t>
            </a:r>
            <a:r>
              <a:rPr lang="ru-RU" sz="2000" dirty="0"/>
              <a:t> в Москве </a:t>
            </a:r>
            <a:endParaRPr lang="en-US" sz="20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Программы культурного обмена</a:t>
            </a:r>
            <a:endParaRPr lang="ru-RU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2000" dirty="0"/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52400" y="5791200"/>
            <a:ext cx="8686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* При формировании группы для стажировки принимается во внимание</a:t>
            </a:r>
            <a:r>
              <a:rPr lang="de-DE">
                <a:solidFill>
                  <a:schemeClr val="tx2"/>
                </a:solidFill>
                <a:latin typeface="Franklin Gothic Book" pitchFamily="34" charset="0"/>
              </a:rPr>
              <a:t/>
            </a:r>
            <a:br>
              <a:rPr lang="de-DE">
                <a:solidFill>
                  <a:schemeClr val="tx2"/>
                </a:solidFill>
                <a:latin typeface="Franklin Gothic Book" pitchFamily="34" charset="0"/>
              </a:rPr>
            </a:br>
            <a:r>
              <a:rPr lang="de-DE">
                <a:solidFill>
                  <a:schemeClr val="tx2"/>
                </a:solidFill>
                <a:latin typeface="Franklin Gothic Book" pitchFamily="34" charset="0"/>
              </a:rPr>
              <a:t>   </a:t>
            </a:r>
            <a:r>
              <a:rPr lang="ru-RU">
                <a:solidFill>
                  <a:schemeClr val="tx2"/>
                </a:solidFill>
              </a:rPr>
              <a:t>социальный статус и материальные возможности семьи кандидата</a:t>
            </a:r>
          </a:p>
          <a:p>
            <a:endParaRPr lang="de-DE"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Ольга Рубинская</a:t>
            </a:r>
            <a:endParaRPr lang="de-DE" dirty="0">
              <a:latin typeface="+mn-lt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sz="1800" smtClean="0">
                <a:latin typeface="Arial" charset="0"/>
                <a:cs typeface="Arial" charset="0"/>
              </a:rPr>
              <a:t>С детства Ольга была увлечена Францией: она изучала французский язык в школе, защитила кандидатскую диссертацию по внутренней политике Франции, закончила Высшую коммерческую школу Парижа (ESCP), работала во французских компаниях.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1800" smtClean="0">
                <a:latin typeface="Arial" charset="0"/>
                <a:cs typeface="Arial" charset="0"/>
              </a:rPr>
              <a:t>С 2001 г. Ольга жила в Париже, интересовалась российским и французским искусcтвом, помогала культурному обмену между странами. Она любила и ценила французскую культуру и всегда стремилась познакомить с ней наших соотечественников.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sz="1800" smtClean="0">
                <a:latin typeface="Arial" charset="0"/>
                <a:cs typeface="Arial" charset="0"/>
              </a:rPr>
              <a:t>Ольга рано ушла из жизни, но осталась в памяти всех, кто её знал особым человеком – цельным, ярким, романтичным, независимым в суждениях и поступках, красивой женщиной, любящей женой и верным другом. </a:t>
            </a:r>
            <a:endParaRPr lang="en-US" sz="1800" smtClean="0">
              <a:latin typeface="Franklin Gothic Book" pitchFamily="34" charset="0"/>
              <a:cs typeface="Arial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sz="1800" smtClean="0">
              <a:latin typeface="Arial" charset="0"/>
              <a:cs typeface="Arial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ru-RU" sz="1800" b="1" smtClean="0">
                <a:latin typeface="Arial" charset="0"/>
                <a:cs typeface="Arial" charset="0"/>
              </a:rPr>
              <a:t>В память об Ольге в 2010 г. её близкие создали благотворительную программу для российских школьников. </a:t>
            </a:r>
            <a:endParaRPr lang="de-DE" sz="1800" b="1" smtClean="0">
              <a:latin typeface="Franklin Gothic Book" pitchFamily="34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ru-RU" sz="2200" smtClean="0">
              <a:latin typeface="Arial" charset="0"/>
              <a:cs typeface="Arial" charset="0"/>
            </a:endParaRPr>
          </a:p>
        </p:txBody>
      </p:sp>
      <p:pic>
        <p:nvPicPr>
          <p:cNvPr id="16387" name="Picture 2" descr="Olga Roubinska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69875"/>
            <a:ext cx="24003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Совет программы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154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+mn-lt"/>
              </a:rPr>
              <a:t>Станислав Шекшня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старший партнёр компании </a:t>
            </a:r>
            <a:r>
              <a:rPr lang="en-US" sz="2000" dirty="0" smtClean="0">
                <a:latin typeface="+mn-lt"/>
              </a:rPr>
              <a:t>Ward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Howell, </a:t>
            </a:r>
            <a:r>
              <a:rPr lang="ru-RU" sz="2000" dirty="0" smtClean="0">
                <a:latin typeface="+mn-lt"/>
              </a:rPr>
              <a:t>Москва, Россия;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профессор предпринимательского лидерства международной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школы бизнеса </a:t>
            </a:r>
            <a:r>
              <a:rPr lang="en-US" sz="2000" dirty="0" smtClean="0">
                <a:latin typeface="+mn-lt"/>
              </a:rPr>
              <a:t>INSEAD</a:t>
            </a:r>
            <a:r>
              <a:rPr lang="ru-RU" sz="2000" dirty="0" smtClean="0">
                <a:latin typeface="+mn-lt"/>
              </a:rPr>
              <a:t>, Фонтенбло, Франция</a:t>
            </a:r>
            <a:endParaRPr lang="de-DE" sz="20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endParaRPr lang="ru-RU" sz="2000" dirty="0" smtClean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+mn-lt"/>
              </a:rPr>
              <a:t>Юрий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руководитель Центра французских исследований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Института Европы</a:t>
            </a:r>
            <a:r>
              <a:rPr lang="de-DE" sz="20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РАН,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профессор НИУ ВШЭ, </a:t>
            </a:r>
            <a:r>
              <a:rPr lang="ru-RU" sz="2000" dirty="0">
                <a:latin typeface="+mn-lt"/>
              </a:rPr>
              <a:t>Москва, </a:t>
            </a:r>
            <a:r>
              <a:rPr lang="ru-RU" sz="2000" dirty="0" smtClean="0">
                <a:latin typeface="+mn-lt"/>
              </a:rPr>
              <a:t>Россия</a:t>
            </a:r>
            <a:endParaRPr lang="de-DE" sz="2000" dirty="0" smtClean="0">
              <a:latin typeface="+mn-lt"/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dirty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+mn-lt"/>
              </a:rPr>
              <a:t>Кирилл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генеральный директор-президент компании </a:t>
            </a:r>
            <a:r>
              <a:rPr lang="en-US" sz="2000" dirty="0" err="1" smtClean="0">
                <a:latin typeface="+mn-lt"/>
              </a:rPr>
              <a:t>EastOne</a:t>
            </a:r>
            <a:r>
              <a:rPr lang="en-US" sz="2000" dirty="0" smtClean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Киев</a:t>
            </a:r>
            <a:r>
              <a:rPr lang="ru-RU" sz="2000" dirty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>Украина</a:t>
            </a:r>
            <a:endParaRPr lang="ru-RU" sz="2000" dirty="0">
              <a:latin typeface="+mn-lt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7350" y="1752600"/>
            <a:ext cx="9906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4163" y="3505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88300" y="5105400"/>
            <a:ext cx="10287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Результаты работы программы</a:t>
            </a:r>
            <a:r>
              <a:rPr lang="en-US" dirty="0" smtClean="0">
                <a:latin typeface="+mn-lt"/>
              </a:rPr>
              <a:t>, </a:t>
            </a:r>
            <a:r>
              <a:rPr lang="ru-RU" dirty="0" smtClean="0">
                <a:latin typeface="+mn-lt"/>
              </a:rPr>
              <a:t>2010 – 2015 гг.</a:t>
            </a:r>
            <a:endParaRPr lang="de-DE" dirty="0">
              <a:latin typeface="+mn-lt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953000"/>
          </a:xfrm>
        </p:spPr>
        <p:txBody>
          <a:bodyPr/>
          <a:lstStyle/>
          <a:p>
            <a:r>
              <a:rPr lang="ru-RU" b="1" smtClean="0">
                <a:latin typeface="Arial" charset="0"/>
                <a:cs typeface="Arial" charset="0"/>
              </a:rPr>
              <a:t>8 лингвистических стажировок во Франции </a:t>
            </a:r>
          </a:p>
          <a:p>
            <a:r>
              <a:rPr lang="ru-RU" b="1" smtClean="0">
                <a:latin typeface="Arial" charset="0"/>
                <a:cs typeface="Arial" charset="0"/>
              </a:rPr>
              <a:t>Более 100 участников стажировок из Москвы и регионов России</a:t>
            </a:r>
          </a:p>
          <a:p>
            <a:r>
              <a:rPr lang="ru-RU" smtClean="0">
                <a:latin typeface="Arial" charset="0"/>
                <a:cs typeface="Arial" charset="0"/>
              </a:rPr>
              <a:t>Более </a:t>
            </a:r>
            <a:r>
              <a:rPr lang="ru-RU" b="1" smtClean="0">
                <a:latin typeface="Arial" charset="0"/>
                <a:cs typeface="Arial" charset="0"/>
              </a:rPr>
              <a:t>400 участников</a:t>
            </a:r>
            <a:r>
              <a:rPr lang="ru-RU" smtClean="0">
                <a:latin typeface="Arial" charset="0"/>
                <a:cs typeface="Arial" charset="0"/>
              </a:rPr>
              <a:t> программы</a:t>
            </a:r>
          </a:p>
          <a:p>
            <a:r>
              <a:rPr lang="ru-RU" smtClean="0">
                <a:latin typeface="Arial" charset="0"/>
                <a:cs typeface="Arial" charset="0"/>
              </a:rPr>
              <a:t>Более </a:t>
            </a:r>
            <a:r>
              <a:rPr lang="ru-RU" b="1" smtClean="0">
                <a:latin typeface="Arial" charset="0"/>
                <a:cs typeface="Arial" charset="0"/>
              </a:rPr>
              <a:t>40</a:t>
            </a:r>
            <a:r>
              <a:rPr lang="ru-RU" smtClean="0">
                <a:latin typeface="Arial" charset="0"/>
                <a:cs typeface="Arial" charset="0"/>
              </a:rPr>
              <a:t> проведённых мероприятий</a:t>
            </a:r>
          </a:p>
          <a:p>
            <a:r>
              <a:rPr lang="ru-RU" smtClean="0">
                <a:latin typeface="Arial" charset="0"/>
                <a:cs typeface="Arial" charset="0"/>
              </a:rPr>
              <a:t>Регулярные </a:t>
            </a:r>
            <a:r>
              <a:rPr lang="ru-RU" b="1" smtClean="0">
                <a:latin typeface="Arial" charset="0"/>
                <a:cs typeface="Arial" charset="0"/>
              </a:rPr>
              <a:t>анонсы</a:t>
            </a:r>
            <a:r>
              <a:rPr lang="ru-RU" smtClean="0">
                <a:latin typeface="Arial" charset="0"/>
                <a:cs typeface="Arial" charset="0"/>
              </a:rPr>
              <a:t> событий в мире французского языка и культуры</a:t>
            </a:r>
          </a:p>
          <a:p>
            <a:r>
              <a:rPr lang="ru-RU" smtClean="0">
                <a:latin typeface="Arial" charset="0"/>
                <a:cs typeface="Arial" charset="0"/>
              </a:rPr>
              <a:t>Создание и развитие </a:t>
            </a:r>
            <a:r>
              <a:rPr lang="ru-RU" b="1" smtClean="0">
                <a:latin typeface="Arial" charset="0"/>
                <a:cs typeface="Arial" charset="0"/>
              </a:rPr>
              <a:t>сообщества</a:t>
            </a:r>
            <a:r>
              <a:rPr lang="de-DE" smtClean="0">
                <a:latin typeface="Franklin Gothic Book" pitchFamily="34" charset="0"/>
                <a:cs typeface="Arial" charset="0"/>
              </a:rPr>
              <a:t> </a:t>
            </a:r>
            <a:r>
              <a:rPr lang="ru-RU" smtClean="0">
                <a:latin typeface="Arial" charset="0"/>
                <a:cs typeface="Arial" charset="0"/>
              </a:rPr>
              <a:t>единомышленников и друзей программы</a:t>
            </a:r>
          </a:p>
          <a:p>
            <a:r>
              <a:rPr lang="ru-RU" smtClean="0">
                <a:latin typeface="Arial" charset="0"/>
                <a:cs typeface="Arial" charset="0"/>
              </a:rPr>
              <a:t>Активное взаимодействие с </a:t>
            </a:r>
            <a:r>
              <a:rPr lang="ru-RU" b="1" smtClean="0">
                <a:latin typeface="Arial" charset="0"/>
                <a:cs typeface="Arial" charset="0"/>
              </a:rPr>
              <a:t>выпускниками</a:t>
            </a:r>
            <a:r>
              <a:rPr lang="ru-RU" smtClean="0">
                <a:latin typeface="Arial" charset="0"/>
                <a:cs typeface="Arial" charset="0"/>
              </a:rPr>
              <a:t> программы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План на 201</a:t>
            </a:r>
            <a:r>
              <a:rPr lang="ru-RU" dirty="0"/>
              <a:t>5</a:t>
            </a:r>
            <a:r>
              <a:rPr lang="ru-RU" dirty="0" smtClean="0"/>
              <a:t> - 20</a:t>
            </a:r>
            <a:r>
              <a:rPr lang="en-US" dirty="0" smtClean="0"/>
              <a:t>1</a:t>
            </a:r>
            <a:r>
              <a:rPr lang="ru-RU" dirty="0" smtClean="0"/>
              <a:t>6 гг.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Фотовыставка </a:t>
            </a:r>
            <a:r>
              <a:rPr lang="en-US" dirty="0" smtClean="0"/>
              <a:t>‘La </a:t>
            </a:r>
            <a:r>
              <a:rPr lang="en-US" dirty="0"/>
              <a:t>France </a:t>
            </a:r>
            <a:r>
              <a:rPr lang="en-US" dirty="0" err="1"/>
              <a:t>dans</a:t>
            </a:r>
            <a:r>
              <a:rPr lang="en-US" dirty="0"/>
              <a:t> ma </a:t>
            </a:r>
            <a:r>
              <a:rPr lang="en-US" dirty="0" err="1"/>
              <a:t>ville</a:t>
            </a:r>
            <a:r>
              <a:rPr lang="en-US" dirty="0" smtClean="0"/>
              <a:t>’</a:t>
            </a:r>
            <a:r>
              <a:rPr lang="ru-RU" dirty="0" smtClean="0"/>
              <a:t> в Париже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O</a:t>
            </a:r>
            <a:r>
              <a:rPr lang="fr-FR" dirty="0" err="1" smtClean="0"/>
              <a:t>nline</a:t>
            </a:r>
            <a:r>
              <a:rPr lang="fr-FR" dirty="0" smtClean="0"/>
              <a:t> </a:t>
            </a:r>
            <a:r>
              <a:rPr lang="ru-RU" dirty="0" smtClean="0"/>
              <a:t>конкурс</a:t>
            </a:r>
            <a:r>
              <a:rPr lang="fr-FR" dirty="0" smtClean="0"/>
              <a:t> </a:t>
            </a:r>
            <a:r>
              <a:rPr lang="fr-FR" dirty="0"/>
              <a:t>«FRANCE à déchiffrer</a:t>
            </a:r>
            <a:r>
              <a:rPr lang="fr-FR" dirty="0" smtClean="0"/>
              <a:t>»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Еженедельные </a:t>
            </a:r>
            <a:r>
              <a:rPr lang="ru-RU" dirty="0"/>
              <a:t>встречи Французского клуба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Культурно-лингвистическая стажировка в Париже, </a:t>
            </a:r>
            <a:r>
              <a:rPr lang="en-US" dirty="0" smtClean="0"/>
              <a:t>2</a:t>
            </a:r>
            <a:r>
              <a:rPr lang="ru-RU" dirty="0" smtClean="0"/>
              <a:t>5/03 – 3/04/2016: проживание в семьях, обучение французскому языку, экскурсии и квесты по городу, общение с французской молодёжью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Летняя лингвистическая стажировка</a:t>
            </a:r>
            <a:endParaRPr lang="en-US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Расширение программы: развитие сообщества и </a:t>
            </a:r>
            <a:r>
              <a:rPr lang="ru-RU" dirty="0"/>
              <a:t>привлечение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новых партнёров</a:t>
            </a:r>
            <a:endParaRPr lang="de-DE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Новое направление работы: организация стажировок для студентов</a:t>
            </a:r>
            <a:endParaRPr lang="de-DE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de-DE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153400" cy="9445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Приглашаем спонсоров и партнёров: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варианты сотрудничества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304800" y="1600200"/>
            <a:ext cx="8534400" cy="5181600"/>
          </a:xfrm>
        </p:spPr>
        <p:txBody>
          <a:bodyPr rtlCol="0">
            <a:normAutofit/>
          </a:bodyPr>
          <a:lstStyle/>
          <a:p>
            <a:pPr fontAlgn="t">
              <a:spcAft>
                <a:spcPts val="0"/>
              </a:spcAft>
              <a:defRPr/>
            </a:pPr>
            <a:r>
              <a:rPr lang="ru-RU" b="1" dirty="0">
                <a:cs typeface="Arial" pitchFamily="34" charset="0"/>
              </a:rPr>
              <a:t>Оплата </a:t>
            </a:r>
            <a:r>
              <a:rPr lang="ru-RU" b="1" dirty="0" smtClean="0">
                <a:cs typeface="Arial" pitchFamily="34" charset="0"/>
              </a:rPr>
              <a:t>образовательной стажировки в Париже для конкретного участника </a:t>
            </a:r>
            <a:r>
              <a:rPr lang="ru-RU" b="1" dirty="0">
                <a:cs typeface="Arial" pitchFamily="34" charset="0"/>
              </a:rPr>
              <a:t>–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1 950</a:t>
            </a:r>
            <a:r>
              <a:rPr lang="ru-RU" b="1" dirty="0" smtClean="0">
                <a:cs typeface="Arial" pitchFamily="34" charset="0"/>
              </a:rPr>
              <a:t> € (1 </a:t>
            </a:r>
            <a:r>
              <a:rPr lang="ru-RU" b="1" dirty="0">
                <a:cs typeface="Arial" pitchFamily="34" charset="0"/>
              </a:rPr>
              <a:t>чел)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fontAlgn="t">
              <a:spcAft>
                <a:spcPts val="0"/>
              </a:spcAft>
              <a:defRPr/>
            </a:pPr>
            <a:r>
              <a:rPr lang="ru-RU" b="1" dirty="0">
                <a:cs typeface="Arial" pitchFamily="34" charset="0"/>
              </a:rPr>
              <a:t>Оплата перелёта, проживания, обучения или культурной </a:t>
            </a:r>
            <a:r>
              <a:rPr lang="ru-RU" b="1" dirty="0" smtClean="0">
                <a:cs typeface="Arial" pitchFamily="34" charset="0"/>
              </a:rPr>
              <a:t>программы стажировки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b="1" dirty="0">
                <a:cs typeface="Arial" pitchFamily="34" charset="0"/>
              </a:rPr>
              <a:t>Благотворительный </a:t>
            </a:r>
            <a:r>
              <a:rPr lang="ru-RU" b="1" dirty="0" smtClean="0">
                <a:cs typeface="Arial" pitchFamily="34" charset="0"/>
              </a:rPr>
              <a:t>взнос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cs typeface="Arial" pitchFamily="34" charset="0"/>
              </a:rPr>
              <a:t>на организацию стажировки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dirty="0" smtClean="0"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cs typeface="Arial" pitchFamily="34" charset="0"/>
              </a:rPr>
              <a:t>Вакансии для студентов-стажёров в компаниях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fontAlgn="t">
              <a:spcAft>
                <a:spcPts val="0"/>
              </a:spcAft>
              <a:defRPr/>
            </a:pPr>
            <a:r>
              <a:rPr lang="ru-RU" sz="2000" dirty="0">
                <a:cs typeface="Arial" pitchFamily="34" charset="0"/>
              </a:rPr>
              <a:t>Тематические призы, подарки для </a:t>
            </a:r>
            <a:r>
              <a:rPr lang="ru-RU" sz="2000" dirty="0" smtClean="0">
                <a:cs typeface="Arial" pitchFamily="34" charset="0"/>
              </a:rPr>
              <a:t>встреч</a:t>
            </a:r>
          </a:p>
          <a:p>
            <a:pPr fontAlgn="t">
              <a:spcAft>
                <a:spcPts val="0"/>
              </a:spcAft>
              <a:defRPr/>
            </a:pPr>
            <a:r>
              <a:rPr lang="ru-RU" sz="2000" dirty="0">
                <a:cs typeface="Arial" pitchFamily="34" charset="0"/>
              </a:rPr>
              <a:t>Организация и поддержка мероприятий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fontAlgn="t">
              <a:spcAft>
                <a:spcPts val="0"/>
              </a:spcAft>
              <a:defRPr/>
            </a:pPr>
            <a:r>
              <a:rPr lang="ru-RU" sz="2000" dirty="0">
                <a:cs typeface="Arial" pitchFamily="34" charset="0"/>
              </a:rPr>
              <a:t>Участие в качестве </a:t>
            </a:r>
            <a:r>
              <a:rPr lang="ru-RU" sz="2000" dirty="0" smtClean="0">
                <a:cs typeface="Arial" pitchFamily="34" charset="0"/>
              </a:rPr>
              <a:t>спикера</a:t>
            </a:r>
            <a:endParaRPr lang="de-DE" sz="20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Text Placeholder 2"/>
          <p:cNvSpPr txBox="1">
            <a:spLocks/>
          </p:cNvSpPr>
          <p:nvPr/>
        </p:nvSpPr>
        <p:spPr bwMode="auto">
          <a:xfrm>
            <a:off x="304800" y="59436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FF0000"/>
              </a:buClr>
              <a:buSzPct val="95000"/>
              <a:buFont typeface="Wingdings 2" pitchFamily="18" charset="2"/>
              <a:buNone/>
            </a:pPr>
            <a:r>
              <a:rPr lang="ru-RU" sz="2000" b="1">
                <a:solidFill>
                  <a:schemeClr val="tx2"/>
                </a:solidFill>
              </a:rPr>
              <a:t>* В настоящее время программа финансируется</a:t>
            </a:r>
            <a:r>
              <a:rPr lang="de-DE" sz="2000" b="1">
                <a:solidFill>
                  <a:schemeClr val="tx2"/>
                </a:solidFill>
                <a:latin typeface="Franklin Gothic Book" pitchFamily="34" charset="0"/>
              </a:rPr>
              <a:t/>
            </a:r>
            <a:br>
              <a:rPr lang="de-DE" sz="2000" b="1">
                <a:solidFill>
                  <a:schemeClr val="tx2"/>
                </a:solidFill>
                <a:latin typeface="Franklin Gothic Book" pitchFamily="34" charset="0"/>
              </a:rPr>
            </a:br>
            <a:r>
              <a:rPr lang="de-DE" sz="2000" b="1">
                <a:solidFill>
                  <a:schemeClr val="tx2"/>
                </a:solidFill>
                <a:latin typeface="Franklin Gothic Book" pitchFamily="34" charset="0"/>
              </a:rPr>
              <a:t>   </a:t>
            </a:r>
            <a:r>
              <a:rPr lang="ru-RU" sz="2000" b="1">
                <a:solidFill>
                  <a:schemeClr val="tx2"/>
                </a:solidFill>
              </a:rPr>
              <a:t>благотворительными взносами частных лиц</a:t>
            </a:r>
            <a:endParaRPr lang="de-DE" sz="2000" b="1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Партнёры</a:t>
            </a:r>
            <a:endParaRPr lang="de-D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213" y="1600200"/>
            <a:ext cx="6884987" cy="50292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Ambassade</a:t>
            </a:r>
            <a:r>
              <a:rPr lang="en-US" dirty="0"/>
              <a:t> de France, </a:t>
            </a:r>
            <a:r>
              <a:rPr lang="en-US" dirty="0" err="1"/>
              <a:t>Moscou</a:t>
            </a:r>
            <a:r>
              <a:rPr lang="en-US" dirty="0"/>
              <a:t> 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ru-RU" dirty="0"/>
              <a:t>,</a:t>
            </a:r>
            <a:r>
              <a:rPr lang="en-US" dirty="0"/>
              <a:t> </a:t>
            </a:r>
            <a:r>
              <a:rPr lang="en-US" dirty="0" err="1" smtClean="0"/>
              <a:t>Russie</a:t>
            </a:r>
            <a:r>
              <a:rPr lang="en-US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Департамент образования, Москва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Le </a:t>
            </a:r>
            <a:r>
              <a:rPr lang="en-US" dirty="0" err="1"/>
              <a:t>Courrier</a:t>
            </a:r>
            <a:r>
              <a:rPr lang="en-US" dirty="0"/>
              <a:t> de </a:t>
            </a:r>
            <a:r>
              <a:rPr lang="en-US" dirty="0" err="1"/>
              <a:t>Russie</a:t>
            </a:r>
            <a:r>
              <a:rPr lang="en-US" dirty="0"/>
              <a:t> 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Журнал </a:t>
            </a:r>
            <a:r>
              <a:rPr lang="en-US" dirty="0" smtClean="0"/>
              <a:t>‘La langue </a:t>
            </a:r>
            <a:r>
              <a:rPr lang="en-US" dirty="0" err="1" smtClean="0"/>
              <a:t>francaise</a:t>
            </a:r>
            <a:r>
              <a:rPr lang="en-US" dirty="0" smtClean="0"/>
              <a:t>’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/>
              <a:t>Ассоциация преподавателей-практиков французского языка 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L’ </a:t>
            </a:r>
            <a:r>
              <a:rPr lang="en-US" dirty="0" err="1"/>
              <a:t>école</a:t>
            </a:r>
            <a:r>
              <a:rPr lang="en-US" dirty="0"/>
              <a:t> Paris </a:t>
            </a:r>
            <a:r>
              <a:rPr lang="en-US" dirty="0" err="1"/>
              <a:t>Langues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Агенство </a:t>
            </a:r>
            <a:r>
              <a:rPr lang="en-US" dirty="0" smtClean="0"/>
              <a:t>‘</a:t>
            </a:r>
            <a:r>
              <a:rPr lang="ru-RU" dirty="0" smtClean="0"/>
              <a:t>Учись и путешествуй</a:t>
            </a:r>
            <a:r>
              <a:rPr lang="en-US" dirty="0" smtClean="0"/>
              <a:t>’, </a:t>
            </a:r>
            <a:r>
              <a:rPr lang="ru-RU" dirty="0" smtClean="0"/>
              <a:t>Москва</a:t>
            </a:r>
            <a:r>
              <a:rPr lang="en-US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 Pain </a:t>
            </a:r>
            <a:r>
              <a:rPr lang="en-US" dirty="0" err="1" smtClean="0"/>
              <a:t>Quotidien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AirFrance</a:t>
            </a:r>
            <a:r>
              <a:rPr lang="en-US" dirty="0"/>
              <a:t> 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de-DE" dirty="0"/>
          </a:p>
          <a:p>
            <a:pPr fontAlgn="auto"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20483" name="Picture 4" descr="C:\Users\Anya\Downloads\EDU-T.R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413" y="5181600"/>
            <a:ext cx="450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" y="4654550"/>
            <a:ext cx="9207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450" y="1530350"/>
            <a:ext cx="6127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3688" y="3176588"/>
            <a:ext cx="141128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2" descr="C:\Users\Anya\Desktop\fundraising EO\Depart obraz emblem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7400" y="2600325"/>
            <a:ext cx="37306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6563" y="3657600"/>
            <a:ext cx="1228725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6750" y="3919538"/>
            <a:ext cx="5778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" y="6148388"/>
            <a:ext cx="10350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3" descr="C:\Users\Anya\Desktop\fundraising EO\logo\IF rus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61988" y="1976438"/>
            <a:ext cx="62388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4" descr="C:\Users\Anya\Desktop\fundraising EO\logo\lpq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6438" y="5637213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lga">
      <a:dk1>
        <a:sysClr val="windowText" lastClr="000000"/>
      </a:dk1>
      <a:lt1>
        <a:sysClr val="window" lastClr="FFFFFF"/>
      </a:lt1>
      <a:dk2>
        <a:srgbClr val="0E6CC2"/>
      </a:dk2>
      <a:lt2>
        <a:srgbClr val="DBF5F9"/>
      </a:lt2>
      <a:accent1>
        <a:srgbClr val="FF3333"/>
      </a:accent1>
      <a:accent2>
        <a:srgbClr val="009DD9"/>
      </a:accent2>
      <a:accent3>
        <a:srgbClr val="FF0000"/>
      </a:accent3>
      <a:accent4>
        <a:srgbClr val="00B0F0"/>
      </a:accent4>
      <a:accent5>
        <a:srgbClr val="7CCA62"/>
      </a:accent5>
      <a:accent6>
        <a:srgbClr val="A5C249"/>
      </a:accent6>
      <a:hlink>
        <a:srgbClr val="FF0000"/>
      </a:hlink>
      <a:folHlink>
        <a:srgbClr val="85DFD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lga">
    <a:dk1>
      <a:sysClr val="windowText" lastClr="000000"/>
    </a:dk1>
    <a:lt1>
      <a:sysClr val="window" lastClr="FFFFFF"/>
    </a:lt1>
    <a:dk2>
      <a:srgbClr val="0E6CC2"/>
    </a:dk2>
    <a:lt2>
      <a:srgbClr val="DBF5F9"/>
    </a:lt2>
    <a:accent1>
      <a:srgbClr val="FF3333"/>
    </a:accent1>
    <a:accent2>
      <a:srgbClr val="009DD9"/>
    </a:accent2>
    <a:accent3>
      <a:srgbClr val="FF0000"/>
    </a:accent3>
    <a:accent4>
      <a:srgbClr val="00B0F0"/>
    </a:accent4>
    <a:accent5>
      <a:srgbClr val="7CCA62"/>
    </a:accent5>
    <a:accent6>
      <a:srgbClr val="A5C249"/>
    </a:accent6>
    <a:hlink>
      <a:srgbClr val="FF00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0</TotalTime>
  <Words>431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Franklin Gothic Book</vt:lpstr>
      <vt:lpstr>Arial</vt:lpstr>
      <vt:lpstr>Bodoni MT Condensed</vt:lpstr>
      <vt:lpstr>Wingdings</vt:lpstr>
      <vt:lpstr>Courier New</vt:lpstr>
      <vt:lpstr>Calibri</vt:lpstr>
      <vt:lpstr>Wingdings 2</vt:lpstr>
      <vt:lpstr>Decatur</vt:lpstr>
      <vt:lpstr>Decatur</vt:lpstr>
      <vt:lpstr>Decatur</vt:lpstr>
      <vt:lpstr>Decatur</vt:lpstr>
      <vt:lpstr>Decatur</vt:lpstr>
      <vt:lpstr>Decatur</vt:lpstr>
      <vt:lpstr>Decatur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Anya</dc:creator>
  <cp:lastModifiedBy>Лида</cp:lastModifiedBy>
  <cp:revision>166</cp:revision>
  <dcterms:created xsi:type="dcterms:W3CDTF">2006-08-16T00:00:00Z</dcterms:created>
  <dcterms:modified xsi:type="dcterms:W3CDTF">2015-12-21T10:11:03Z</dcterms:modified>
</cp:coreProperties>
</file>