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968" r:id="rId1"/>
  </p:sldMasterIdLst>
  <p:sldIdLst>
    <p:sldId id="256" r:id="rId2"/>
    <p:sldId id="271" r:id="rId3"/>
    <p:sldId id="258" r:id="rId4"/>
    <p:sldId id="266" r:id="rId5"/>
    <p:sldId id="259" r:id="rId6"/>
    <p:sldId id="265" r:id="rId7"/>
    <p:sldId id="262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10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69" r:id="rId1"/>
    <p:sldLayoutId id="2147484970" r:id="rId2"/>
    <p:sldLayoutId id="2147484971" r:id="rId3"/>
    <p:sldLayoutId id="2147484972" r:id="rId4"/>
    <p:sldLayoutId id="2147484973" r:id="rId5"/>
    <p:sldLayoutId id="2147484974" r:id="rId6"/>
    <p:sldLayoutId id="2147484975" r:id="rId7"/>
    <p:sldLayoutId id="2147484976" r:id="rId8"/>
    <p:sldLayoutId id="2147484977" r:id="rId9"/>
    <p:sldLayoutId id="2147484978" r:id="rId10"/>
    <p:sldLayoutId id="21474849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groups/265924103450125/" TargetMode="External"/><Relationship Id="rId7" Type="http://schemas.openxmlformats.org/officeDocument/2006/relationships/image" Target="../media/image11.jpeg"/><Relationship Id="rId2" Type="http://schemas.openxmlformats.org/officeDocument/2006/relationships/hyperlink" Target="http://olgaroubinskaya.org/project/comments.html?lang=ru#&#1086;&#1090;&#1079;&#1099;&#1074;&#1099;-&#1091;&#1095;&#1072;&#1089;&#1090;&#1085;&#1080;&#1082;&#1086;&#1074;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olgaroubinskaya.org/" TargetMode="External"/><Relationship Id="rId5" Type="http://schemas.openxmlformats.org/officeDocument/2006/relationships/hyperlink" Target="mailto:anna.kurchenko@gmail.com" TargetMode="External"/><Relationship Id="rId4" Type="http://schemas.openxmlformats.org/officeDocument/2006/relationships/hyperlink" Target="http://vk.com/olgaroubinskay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600200"/>
            <a:ext cx="8534400" cy="2590800"/>
          </a:xfrm>
        </p:spPr>
        <p:txBody>
          <a:bodyPr>
            <a:noAutofit/>
          </a:bodyPr>
          <a:lstStyle/>
          <a:p>
            <a:r>
              <a:rPr lang="ru-RU" sz="4800" dirty="0" smtClean="0">
                <a:latin typeface="Comic Sans MS" pitchFamily="66" charset="0"/>
              </a:rPr>
              <a:t>Благотворительная образовательная программа </a:t>
            </a:r>
            <a:r>
              <a:rPr lang="de-DE" sz="4800" dirty="0" smtClean="0">
                <a:latin typeface="Comic Sans MS" pitchFamily="66" charset="0"/>
              </a:rPr>
              <a:t/>
            </a:r>
            <a:br>
              <a:rPr lang="de-DE" sz="4800" dirty="0" smtClean="0">
                <a:latin typeface="Comic Sans MS" pitchFamily="66" charset="0"/>
              </a:rPr>
            </a:br>
            <a:r>
              <a:rPr lang="de-DE" sz="5400" dirty="0" smtClean="0">
                <a:latin typeface="Comic Sans MS" pitchFamily="66" charset="0"/>
              </a:rPr>
              <a:t/>
            </a:r>
            <a:br>
              <a:rPr lang="de-DE" sz="5400" dirty="0" smtClean="0">
                <a:latin typeface="Comic Sans MS" pitchFamily="66" charset="0"/>
              </a:rPr>
            </a:br>
            <a:r>
              <a:rPr lang="ru-RU" sz="5400" dirty="0" smtClean="0">
                <a:latin typeface="Comic Sans MS" pitchFamily="66" charset="0"/>
              </a:rPr>
              <a:t/>
            </a:r>
            <a:br>
              <a:rPr lang="ru-RU" sz="5400" dirty="0" smtClean="0">
                <a:latin typeface="Comic Sans MS" pitchFamily="66" charset="0"/>
              </a:rPr>
            </a:br>
            <a:r>
              <a:rPr lang="ru-RU" sz="5400" dirty="0" smtClean="0">
                <a:latin typeface="Comic Sans MS" pitchFamily="66" charset="0"/>
              </a:rPr>
              <a:t>«</a:t>
            </a:r>
            <a:r>
              <a:rPr lang="en-US" sz="5400" dirty="0" smtClean="0">
                <a:latin typeface="Comic Sans MS" pitchFamily="66" charset="0"/>
              </a:rPr>
              <a:t>Les </a:t>
            </a:r>
            <a:r>
              <a:rPr lang="en-US" sz="5400" dirty="0" err="1" smtClean="0">
                <a:latin typeface="Comic Sans MS" pitchFamily="66" charset="0"/>
              </a:rPr>
              <a:t>enfants</a:t>
            </a:r>
            <a:r>
              <a:rPr lang="en-US" sz="5400" dirty="0" smtClean="0">
                <a:latin typeface="Comic Sans MS" pitchFamily="66" charset="0"/>
              </a:rPr>
              <a:t> </a:t>
            </a:r>
            <a:r>
              <a:rPr lang="en-US" sz="5400" dirty="0" err="1" smtClean="0">
                <a:latin typeface="Comic Sans MS" pitchFamily="66" charset="0"/>
              </a:rPr>
              <a:t>d’Olga</a:t>
            </a:r>
            <a:r>
              <a:rPr lang="ru-RU" sz="5400" dirty="0" smtClean="0">
                <a:latin typeface="Comic Sans MS" pitchFamily="66" charset="0"/>
              </a:rPr>
              <a:t>»</a:t>
            </a:r>
            <a:endParaRPr lang="de-DE" sz="5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9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О программе</a:t>
            </a:r>
            <a:endParaRPr lang="de-DE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8534400" cy="3124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000" dirty="0" smtClean="0"/>
          </a:p>
          <a:p>
            <a:pPr marL="0" indent="0" algn="ctr">
              <a:buNone/>
            </a:pPr>
            <a:r>
              <a:rPr lang="ru-RU" sz="2800" b="1" dirty="0" smtClean="0"/>
              <a:t>Цель</a:t>
            </a:r>
            <a:endParaRPr lang="ru-RU" sz="2800" b="1" dirty="0"/>
          </a:p>
          <a:p>
            <a:endParaRPr lang="ru-RU" sz="2000" b="1" dirty="0"/>
          </a:p>
          <a:p>
            <a:r>
              <a:rPr lang="ru-RU" sz="2000" b="1" dirty="0" smtClean="0"/>
              <a:t>Мы предоставляем талантливым школьникам 8-11 классов возможность совершенствовать знания французского языка и познакомиться с культурой Франции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3733800"/>
            <a:ext cx="8458200" cy="2286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/>
              <a:t>Мы организуем</a:t>
            </a:r>
          </a:p>
          <a:p>
            <a:endParaRPr lang="ru-RU" sz="2000" b="1" dirty="0"/>
          </a:p>
          <a:p>
            <a:r>
              <a:rPr lang="ru-RU" sz="2000" b="1" dirty="0" smtClean="0"/>
              <a:t>Ежегодные </a:t>
            </a:r>
            <a:r>
              <a:rPr lang="ru-RU" sz="2000" b="1" dirty="0"/>
              <a:t>лингвистические стажировки в  Париже </a:t>
            </a:r>
            <a:endParaRPr lang="de-DE" sz="2000" dirty="0"/>
          </a:p>
          <a:p>
            <a:r>
              <a:rPr lang="ru-RU" sz="2000" dirty="0"/>
              <a:t>Ежемесячные образовательные </a:t>
            </a:r>
            <a:r>
              <a:rPr lang="ru-RU" sz="2000" b="1" dirty="0"/>
              <a:t>встречи</a:t>
            </a:r>
            <a:r>
              <a:rPr lang="ru-RU" sz="2000" dirty="0"/>
              <a:t> в Москве </a:t>
            </a:r>
          </a:p>
          <a:p>
            <a:pPr marL="0" indent="0">
              <a:buNone/>
            </a:pPr>
            <a:endParaRPr lang="de-DE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791200"/>
            <a:ext cx="868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* </a:t>
            </a:r>
            <a:r>
              <a:rPr lang="ru-RU" dirty="0">
                <a:solidFill>
                  <a:schemeClr val="tx2"/>
                </a:solidFill>
              </a:rPr>
              <a:t>При формировании группы для стажировки принимается во </a:t>
            </a:r>
            <a:r>
              <a:rPr lang="ru-RU" dirty="0" smtClean="0">
                <a:solidFill>
                  <a:schemeClr val="tx2"/>
                </a:solidFill>
              </a:rPr>
              <a:t>внимание</a:t>
            </a:r>
            <a:r>
              <a:rPr lang="de-DE" dirty="0">
                <a:solidFill>
                  <a:schemeClr val="tx2"/>
                </a:solidFill>
              </a:rPr>
              <a:t/>
            </a:r>
            <a:br>
              <a:rPr lang="de-DE" dirty="0">
                <a:solidFill>
                  <a:schemeClr val="tx2"/>
                </a:solidFill>
              </a:rPr>
            </a:br>
            <a:r>
              <a:rPr lang="de-DE" dirty="0" smtClean="0">
                <a:solidFill>
                  <a:schemeClr val="tx2"/>
                </a:solidFill>
              </a:rPr>
              <a:t>   </a:t>
            </a:r>
            <a:r>
              <a:rPr lang="ru-RU" dirty="0" smtClean="0">
                <a:solidFill>
                  <a:schemeClr val="tx2"/>
                </a:solidFill>
              </a:rPr>
              <a:t>социальный </a:t>
            </a:r>
            <a:r>
              <a:rPr lang="ru-RU" dirty="0">
                <a:solidFill>
                  <a:schemeClr val="tx2"/>
                </a:solidFill>
              </a:rPr>
              <a:t>статус и материальные возможности семьи кандидата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48546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>
                <a:latin typeface="+mn-lt"/>
              </a:rPr>
              <a:t>Ольга Рубинская</a:t>
            </a:r>
            <a:endParaRPr lang="de-DE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33599"/>
            <a:ext cx="8534400" cy="44958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 smtClean="0">
                <a:latin typeface="+mn-lt"/>
              </a:rPr>
              <a:t>С </a:t>
            </a:r>
            <a:r>
              <a:rPr lang="ru-RU" sz="1800" dirty="0">
                <a:latin typeface="+mn-lt"/>
              </a:rPr>
              <a:t>детства Ольга была увлечена </a:t>
            </a:r>
            <a:r>
              <a:rPr lang="ru-RU" sz="1800" dirty="0" smtClean="0">
                <a:latin typeface="+mn-lt"/>
              </a:rPr>
              <a:t>Францией: она изучала французский язык в школе, защитила </a:t>
            </a:r>
            <a:r>
              <a:rPr lang="ru-RU" sz="1800" dirty="0">
                <a:latin typeface="+mn-lt"/>
              </a:rPr>
              <a:t>кандидатскую </a:t>
            </a:r>
            <a:r>
              <a:rPr lang="ru-RU" sz="1800" dirty="0" smtClean="0">
                <a:latin typeface="+mn-lt"/>
              </a:rPr>
              <a:t>диссертацию по внутренней </a:t>
            </a:r>
            <a:r>
              <a:rPr lang="ru-RU" sz="1800" dirty="0">
                <a:latin typeface="+mn-lt"/>
              </a:rPr>
              <a:t>политике </a:t>
            </a:r>
            <a:r>
              <a:rPr lang="ru-RU" sz="1800" dirty="0" smtClean="0">
                <a:latin typeface="+mn-lt"/>
              </a:rPr>
              <a:t>Франции, закончила Высшую коммерческую школу </a:t>
            </a:r>
            <a:r>
              <a:rPr lang="ru-RU" sz="1800" dirty="0">
                <a:latin typeface="+mn-lt"/>
              </a:rPr>
              <a:t>Парижа (</a:t>
            </a:r>
            <a:r>
              <a:rPr lang="ru-RU" sz="1800" dirty="0" smtClean="0">
                <a:latin typeface="+mn-lt"/>
              </a:rPr>
              <a:t>ESCP), работала </a:t>
            </a:r>
            <a:r>
              <a:rPr lang="ru-RU" sz="1800" dirty="0">
                <a:latin typeface="+mn-lt"/>
              </a:rPr>
              <a:t>во французских </a:t>
            </a:r>
            <a:r>
              <a:rPr lang="ru-RU" sz="1800" dirty="0" smtClean="0">
                <a:latin typeface="+mn-lt"/>
              </a:rPr>
              <a:t>компаниях</a:t>
            </a:r>
            <a:r>
              <a:rPr lang="de-DE" sz="1800" dirty="0" smtClean="0">
                <a:latin typeface="+mn-lt"/>
              </a:rPr>
              <a:t> </a:t>
            </a:r>
            <a:r>
              <a:rPr lang="en-US" sz="1800" dirty="0" smtClean="0">
                <a:latin typeface="+mn-lt"/>
              </a:rPr>
              <a:t>(</a:t>
            </a:r>
            <a:r>
              <a:rPr lang="de-DE" sz="1800" dirty="0" smtClean="0"/>
              <a:t>Bouygues, Michelin)</a:t>
            </a:r>
            <a:r>
              <a:rPr lang="ru-RU" sz="1800" dirty="0" smtClean="0">
                <a:latin typeface="+mn-lt"/>
              </a:rPr>
              <a:t>. </a:t>
            </a:r>
          </a:p>
          <a:p>
            <a:pPr marL="0" indent="0" algn="just">
              <a:buNone/>
            </a:pPr>
            <a:r>
              <a:rPr lang="ru-RU" sz="1800" dirty="0" smtClean="0">
                <a:latin typeface="+mn-lt"/>
              </a:rPr>
              <a:t>С </a:t>
            </a:r>
            <a:r>
              <a:rPr lang="ru-RU" sz="1800" dirty="0">
                <a:latin typeface="+mn-lt"/>
              </a:rPr>
              <a:t>2001 г. Ольга жила в Париже, интересовалась российским и французским искусcтвом</a:t>
            </a:r>
            <a:r>
              <a:rPr lang="ru-RU" sz="1800" dirty="0" smtClean="0">
                <a:latin typeface="+mn-lt"/>
              </a:rPr>
              <a:t>, помогала </a:t>
            </a:r>
            <a:r>
              <a:rPr lang="ru-RU" sz="1800" dirty="0">
                <a:latin typeface="+mn-lt"/>
              </a:rPr>
              <a:t>культурному обмену между странами. Она любила и ценила французскую культуру и всегда стремилась познакомить с ней наших соотечественников.</a:t>
            </a:r>
          </a:p>
          <a:p>
            <a:pPr marL="0" indent="0" algn="just">
              <a:buNone/>
            </a:pPr>
            <a:r>
              <a:rPr lang="ru-RU" sz="1800" dirty="0">
                <a:latin typeface="+mn-lt"/>
              </a:rPr>
              <a:t>Ольга рано ушла из жизни, но осталась в памяти всех, кто её знал особым человеком – цельным, ярким, романтичным, независимым в суждениях и поступках, красивой женщиной, любящей женой и верным другом. </a:t>
            </a:r>
            <a:endParaRPr lang="en-US" sz="1800" smtClean="0">
              <a:latin typeface="+mn-lt"/>
            </a:endParaRPr>
          </a:p>
          <a:p>
            <a:pPr marL="0" indent="0" algn="just">
              <a:buNone/>
            </a:pPr>
            <a:endParaRPr lang="ru-RU" sz="1800" dirty="0">
              <a:latin typeface="+mn-lt"/>
            </a:endParaRPr>
          </a:p>
          <a:p>
            <a:pPr marL="0" indent="0" algn="just">
              <a:buNone/>
            </a:pPr>
            <a:r>
              <a:rPr lang="ru-RU" sz="1800" b="1" dirty="0">
                <a:latin typeface="+mn-lt"/>
              </a:rPr>
              <a:t>В память об Ольге </a:t>
            </a:r>
            <a:r>
              <a:rPr lang="ru-RU" sz="1800" b="1" dirty="0" smtClean="0">
                <a:latin typeface="+mn-lt"/>
              </a:rPr>
              <a:t>в </a:t>
            </a:r>
            <a:r>
              <a:rPr lang="ru-RU" sz="1800" b="1" dirty="0">
                <a:latin typeface="+mn-lt"/>
              </a:rPr>
              <a:t>2010 г. </a:t>
            </a:r>
            <a:r>
              <a:rPr lang="ru-RU" sz="1800" b="1" dirty="0" smtClean="0">
                <a:latin typeface="+mn-lt"/>
              </a:rPr>
              <a:t>ее близкие создали благотворительную программу </a:t>
            </a:r>
            <a:r>
              <a:rPr lang="ru-RU" sz="1800" b="1" dirty="0">
                <a:latin typeface="+mn-lt"/>
              </a:rPr>
              <a:t>для </a:t>
            </a:r>
            <a:r>
              <a:rPr lang="ru-RU" sz="1800" b="1" dirty="0" smtClean="0">
                <a:latin typeface="+mn-lt"/>
              </a:rPr>
              <a:t>российских </a:t>
            </a:r>
            <a:r>
              <a:rPr lang="ru-RU" sz="1800" b="1" dirty="0">
                <a:latin typeface="+mn-lt"/>
              </a:rPr>
              <a:t>школьников. </a:t>
            </a:r>
            <a:endParaRPr lang="de-DE" sz="1800" b="1" dirty="0">
              <a:latin typeface="+mn-lt"/>
            </a:endParaRPr>
          </a:p>
          <a:p>
            <a:pPr marL="0" indent="0">
              <a:buNone/>
            </a:pPr>
            <a:endParaRPr lang="ru-RU" sz="2200" dirty="0" smtClean="0">
              <a:latin typeface="+mn-lt"/>
            </a:endParaRPr>
          </a:p>
        </p:txBody>
      </p:sp>
      <p:pic>
        <p:nvPicPr>
          <p:cNvPr id="2050" name="Picture 2" descr="Olga Roubinska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269631"/>
            <a:ext cx="2400465" cy="1794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9880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Совет программы</a:t>
            </a:r>
            <a:endParaRPr lang="de-DE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76400"/>
            <a:ext cx="8915400" cy="4876800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+mn-lt"/>
              </a:rPr>
              <a:t>Станислав Шекшня</a:t>
            </a:r>
            <a:r>
              <a:rPr lang="ru-RU" dirty="0" smtClean="0">
                <a:latin typeface="+mn-lt"/>
              </a:rPr>
              <a:t>, </a:t>
            </a:r>
            <a:br>
              <a:rPr lang="ru-RU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старший партнёр компании </a:t>
            </a:r>
            <a:r>
              <a:rPr lang="en-US" sz="2000" u="sng" dirty="0" smtClean="0">
                <a:latin typeface="+mn-lt"/>
              </a:rPr>
              <a:t>Ward</a:t>
            </a:r>
            <a:r>
              <a:rPr lang="ru-RU" sz="2000" u="sng" dirty="0" smtClean="0">
                <a:latin typeface="+mn-lt"/>
              </a:rPr>
              <a:t> </a:t>
            </a:r>
            <a:r>
              <a:rPr lang="en-US" sz="2000" u="sng" dirty="0" smtClean="0">
                <a:latin typeface="+mn-lt"/>
              </a:rPr>
              <a:t>Howell</a:t>
            </a:r>
            <a:r>
              <a:rPr lang="en-US" sz="2000" dirty="0" smtClean="0">
                <a:latin typeface="+mn-lt"/>
              </a:rPr>
              <a:t>, </a:t>
            </a:r>
            <a:r>
              <a:rPr lang="ru-RU" sz="2000" dirty="0" smtClean="0">
                <a:latin typeface="+mn-lt"/>
              </a:rPr>
              <a:t>Москва, Россия; 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профессор предпринимательского лидерства международной 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школы бизнеса </a:t>
            </a:r>
            <a:r>
              <a:rPr lang="en-US" sz="2000" u="sng" dirty="0" smtClean="0">
                <a:latin typeface="+mn-lt"/>
              </a:rPr>
              <a:t>INSEAD</a:t>
            </a:r>
            <a:r>
              <a:rPr lang="ru-RU" sz="2000" dirty="0" smtClean="0">
                <a:latin typeface="+mn-lt"/>
              </a:rPr>
              <a:t>, Фонтенбло, Франция</a:t>
            </a:r>
            <a:endParaRPr lang="de-DE" sz="2000" dirty="0" smtClean="0">
              <a:latin typeface="+mn-lt"/>
            </a:endParaRPr>
          </a:p>
          <a:p>
            <a:endParaRPr lang="ru-RU" sz="2000" dirty="0" smtClean="0">
              <a:latin typeface="+mn-lt"/>
            </a:endParaRPr>
          </a:p>
          <a:p>
            <a:r>
              <a:rPr lang="ru-RU" b="1" dirty="0" smtClean="0">
                <a:latin typeface="+mn-lt"/>
              </a:rPr>
              <a:t>Юрий Рубинский</a:t>
            </a:r>
            <a:r>
              <a:rPr lang="ru-RU" dirty="0" smtClean="0">
                <a:latin typeface="+mn-lt"/>
              </a:rPr>
              <a:t>, </a:t>
            </a:r>
            <a:br>
              <a:rPr lang="ru-RU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руководитель Центра французских исследований </a:t>
            </a:r>
            <a:br>
              <a:rPr lang="ru-RU" sz="2000" dirty="0" smtClean="0">
                <a:latin typeface="+mn-lt"/>
              </a:rPr>
            </a:br>
            <a:r>
              <a:rPr lang="ru-RU" sz="2000" u="sng" dirty="0" smtClean="0">
                <a:latin typeface="+mn-lt"/>
              </a:rPr>
              <a:t>Института Европы</a:t>
            </a:r>
            <a:r>
              <a:rPr lang="de-DE" sz="2000" u="sng" dirty="0" smtClean="0">
                <a:latin typeface="+mn-lt"/>
              </a:rPr>
              <a:t> </a:t>
            </a:r>
            <a:r>
              <a:rPr lang="ru-RU" sz="2000" u="sng" dirty="0" smtClean="0">
                <a:latin typeface="+mn-lt"/>
              </a:rPr>
              <a:t>РАН</a:t>
            </a:r>
            <a:r>
              <a:rPr lang="ru-RU" sz="2000" dirty="0" smtClean="0">
                <a:latin typeface="+mn-lt"/>
              </a:rPr>
              <a:t>, </a:t>
            </a:r>
            <a:r>
              <a:rPr lang="ru-RU" sz="2000" smtClean="0">
                <a:latin typeface="+mn-lt"/>
              </a:rPr>
              <a:t/>
            </a:r>
            <a:br>
              <a:rPr lang="ru-RU" sz="2000" smtClean="0">
                <a:latin typeface="+mn-lt"/>
              </a:rPr>
            </a:br>
            <a:r>
              <a:rPr lang="ru-RU" sz="2000" smtClean="0">
                <a:latin typeface="+mn-lt"/>
              </a:rPr>
              <a:t>профессор </a:t>
            </a:r>
            <a:r>
              <a:rPr lang="ru-RU" sz="2000" u="sng" dirty="0" smtClean="0">
                <a:latin typeface="+mn-lt"/>
              </a:rPr>
              <a:t>НИУ ВШЭ</a:t>
            </a:r>
            <a:r>
              <a:rPr lang="ru-RU" sz="2000" dirty="0" smtClean="0">
                <a:latin typeface="+mn-lt"/>
              </a:rPr>
              <a:t>, </a:t>
            </a:r>
            <a:r>
              <a:rPr lang="ru-RU" sz="2000" dirty="0">
                <a:latin typeface="+mn-lt"/>
              </a:rPr>
              <a:t>Москва, </a:t>
            </a:r>
            <a:r>
              <a:rPr lang="ru-RU" sz="2000" dirty="0" smtClean="0">
                <a:latin typeface="+mn-lt"/>
              </a:rPr>
              <a:t>Россия</a:t>
            </a:r>
            <a:endParaRPr lang="de-DE" sz="2000" dirty="0" smtClean="0">
              <a:latin typeface="+mn-lt"/>
            </a:endParaRPr>
          </a:p>
          <a:p>
            <a:pPr marL="0" indent="0">
              <a:buNone/>
            </a:pPr>
            <a:endParaRPr lang="ru-RU" sz="2000" dirty="0">
              <a:latin typeface="+mn-lt"/>
            </a:endParaRPr>
          </a:p>
          <a:p>
            <a:r>
              <a:rPr lang="ru-RU" b="1" dirty="0" smtClean="0">
                <a:latin typeface="+mn-lt"/>
              </a:rPr>
              <a:t>Кирилл Рубинский</a:t>
            </a:r>
            <a:r>
              <a:rPr lang="ru-RU" dirty="0" smtClean="0">
                <a:latin typeface="+mn-lt"/>
              </a:rPr>
              <a:t>, </a:t>
            </a:r>
            <a:br>
              <a:rPr lang="ru-RU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генеральный директор-президент компании </a:t>
            </a:r>
            <a:r>
              <a:rPr lang="en-US" sz="2000" u="sng" dirty="0" err="1" smtClean="0">
                <a:latin typeface="+mn-lt"/>
              </a:rPr>
              <a:t>EastOne</a:t>
            </a:r>
            <a:r>
              <a:rPr lang="en-US" sz="2000" dirty="0" smtClean="0">
                <a:latin typeface="+mn-lt"/>
              </a:rPr>
              <a:t>, </a:t>
            </a:r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Киев</a:t>
            </a:r>
            <a:r>
              <a:rPr lang="ru-RU" sz="2000" dirty="0">
                <a:latin typeface="+mn-lt"/>
              </a:rPr>
              <a:t>, </a:t>
            </a:r>
            <a:r>
              <a:rPr lang="ru-RU" sz="2000" dirty="0" smtClean="0">
                <a:latin typeface="+mn-lt"/>
              </a:rPr>
              <a:t>Украина</a:t>
            </a:r>
            <a:endParaRPr lang="ru-RU" sz="2000" dirty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6862" y="1752600"/>
            <a:ext cx="990600" cy="1316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4184" y="3505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7812" y="5105400"/>
            <a:ext cx="10287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5919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+mn-lt"/>
              </a:rPr>
              <a:t>Результаты работы программы</a:t>
            </a:r>
            <a:endParaRPr lang="de-DE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953000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latin typeface="+mn-lt"/>
              </a:rPr>
              <a:t>5 лингвистических стажировок в Париже в 2010-2013 г.г.</a:t>
            </a:r>
          </a:p>
          <a:p>
            <a:r>
              <a:rPr lang="ru-RU" b="1" dirty="0" smtClean="0">
                <a:latin typeface="+mn-lt"/>
              </a:rPr>
              <a:t>64 участника стажировок из Москвы и регионов России</a:t>
            </a:r>
          </a:p>
          <a:p>
            <a:r>
              <a:rPr lang="ru-RU" dirty="0" smtClean="0">
                <a:latin typeface="+mn-lt"/>
              </a:rPr>
              <a:t>Более </a:t>
            </a:r>
            <a:r>
              <a:rPr lang="ru-RU" b="1" dirty="0" smtClean="0">
                <a:latin typeface="+mn-lt"/>
              </a:rPr>
              <a:t>100 участников</a:t>
            </a:r>
            <a:r>
              <a:rPr lang="ru-RU" dirty="0" smtClean="0">
                <a:latin typeface="+mn-lt"/>
              </a:rPr>
              <a:t> программы</a:t>
            </a:r>
          </a:p>
          <a:p>
            <a:r>
              <a:rPr lang="de-DE" b="1" dirty="0" smtClean="0">
                <a:latin typeface="+mn-lt"/>
              </a:rPr>
              <a:t>18</a:t>
            </a:r>
            <a:r>
              <a:rPr lang="ru-RU" dirty="0" smtClean="0">
                <a:latin typeface="+mn-lt"/>
              </a:rPr>
              <a:t> совместных </a:t>
            </a:r>
            <a:r>
              <a:rPr lang="ru-RU" dirty="0">
                <a:latin typeface="+mn-lt"/>
              </a:rPr>
              <a:t>мероприятий в</a:t>
            </a:r>
            <a:r>
              <a:rPr lang="ru-RU" dirty="0" smtClean="0">
                <a:latin typeface="+mn-lt"/>
              </a:rPr>
              <a:t> 2011-2013 г.г.</a:t>
            </a:r>
          </a:p>
          <a:p>
            <a:r>
              <a:rPr lang="ru-RU" dirty="0">
                <a:latin typeface="+mn-lt"/>
              </a:rPr>
              <a:t>Регулярные </a:t>
            </a:r>
            <a:r>
              <a:rPr lang="ru-RU" b="1" dirty="0">
                <a:latin typeface="+mn-lt"/>
              </a:rPr>
              <a:t>анонсы</a:t>
            </a:r>
            <a:r>
              <a:rPr lang="ru-RU" dirty="0">
                <a:latin typeface="+mn-lt"/>
              </a:rPr>
              <a:t> событий в мире французского языка и культуры</a:t>
            </a:r>
          </a:p>
          <a:p>
            <a:r>
              <a:rPr lang="ru-RU" dirty="0">
                <a:latin typeface="+mn-lt"/>
              </a:rPr>
              <a:t>Создание и развитие </a:t>
            </a:r>
            <a:r>
              <a:rPr lang="ru-RU" b="1" dirty="0" smtClean="0">
                <a:latin typeface="+mn-lt"/>
              </a:rPr>
              <a:t>сообщества</a:t>
            </a:r>
            <a:r>
              <a:rPr lang="de-DE" dirty="0" smtClean="0">
                <a:latin typeface="+mn-lt"/>
              </a:rPr>
              <a:t> </a:t>
            </a:r>
            <a:r>
              <a:rPr lang="ru-RU" dirty="0" smtClean="0">
                <a:latin typeface="+mn-lt"/>
              </a:rPr>
              <a:t>единомышленников </a:t>
            </a:r>
            <a:r>
              <a:rPr lang="ru-RU" dirty="0">
                <a:latin typeface="+mn-lt"/>
              </a:rPr>
              <a:t>и друзей программы</a:t>
            </a:r>
          </a:p>
          <a:p>
            <a:r>
              <a:rPr lang="ru-RU" dirty="0">
                <a:latin typeface="+mn-lt"/>
              </a:rPr>
              <a:t>Активное взаимодействие с </a:t>
            </a:r>
            <a:r>
              <a:rPr lang="ru-RU" b="1" dirty="0">
                <a:latin typeface="+mn-lt"/>
              </a:rPr>
              <a:t>выпускниками</a:t>
            </a:r>
            <a:r>
              <a:rPr lang="ru-RU" dirty="0">
                <a:latin typeface="+mn-lt"/>
              </a:rPr>
              <a:t> </a:t>
            </a:r>
            <a:r>
              <a:rPr lang="ru-RU" dirty="0" smtClean="0">
                <a:latin typeface="+mn-lt"/>
              </a:rPr>
              <a:t>программы</a:t>
            </a:r>
          </a:p>
          <a:p>
            <a:r>
              <a:rPr lang="ru-RU" dirty="0" smtClean="0">
                <a:latin typeface="+mn-lt"/>
              </a:rPr>
              <a:t>Группы в </a:t>
            </a:r>
            <a:r>
              <a:rPr lang="en-US" b="1" dirty="0" smtClean="0">
                <a:latin typeface="+mn-lt"/>
              </a:rPr>
              <a:t>Facebook</a:t>
            </a:r>
            <a:r>
              <a:rPr lang="ru-RU" b="1" dirty="0" smtClean="0">
                <a:latin typeface="+mn-lt"/>
              </a:rPr>
              <a:t> </a:t>
            </a:r>
            <a:r>
              <a:rPr lang="ru-RU" dirty="0" smtClean="0">
                <a:latin typeface="+mn-lt"/>
              </a:rPr>
              <a:t>и</a:t>
            </a:r>
            <a:r>
              <a:rPr lang="ru-RU" b="1" dirty="0" smtClean="0">
                <a:latin typeface="+mn-lt"/>
              </a:rPr>
              <a:t> </a:t>
            </a:r>
            <a:r>
              <a:rPr lang="en-US" b="1" dirty="0" err="1" smtClean="0">
                <a:latin typeface="+mn-lt"/>
              </a:rPr>
              <a:t>vkontakte</a:t>
            </a:r>
            <a:endParaRPr lang="de-DE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53517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на 2013 - 20</a:t>
            </a:r>
            <a:r>
              <a:rPr lang="en-US" dirty="0" smtClean="0"/>
              <a:t>14</a:t>
            </a:r>
            <a:r>
              <a:rPr lang="ru-RU" dirty="0" smtClean="0"/>
              <a:t> г</a:t>
            </a:r>
            <a:r>
              <a:rPr lang="en-US" dirty="0" smtClean="0"/>
              <a:t>.</a:t>
            </a:r>
            <a:r>
              <a:rPr lang="ru-RU" dirty="0" smtClean="0"/>
              <a:t>г.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800600"/>
          </a:xfrm>
        </p:spPr>
        <p:txBody>
          <a:bodyPr>
            <a:normAutofit/>
          </a:bodyPr>
          <a:lstStyle/>
          <a:p>
            <a:r>
              <a:rPr lang="ru-RU" dirty="0" smtClean="0"/>
              <a:t>Ряд встреч в школе и на франкофонных площадках Москвы</a:t>
            </a:r>
          </a:p>
          <a:p>
            <a:r>
              <a:rPr lang="ru-RU" b="1" dirty="0" smtClean="0"/>
              <a:t>Культурно-лингвистическая стажировка в Париже с 21 по 30 марта 2014 г.</a:t>
            </a:r>
            <a:r>
              <a:rPr lang="ru-RU" dirty="0" smtClean="0"/>
              <a:t>: проживание в семьях, обучение французскому языку, экскурсии, прогулки и квесты по городу, общение с французской молодёжью, конференция о возможностях получения высшего образования во Франции</a:t>
            </a:r>
            <a:endParaRPr lang="en-US" dirty="0" smtClean="0"/>
          </a:p>
          <a:p>
            <a:r>
              <a:rPr lang="ru-RU" dirty="0" smtClean="0"/>
              <a:t>Расширение программы: развитие </a:t>
            </a:r>
            <a:r>
              <a:rPr lang="ru-RU" dirty="0" smtClean="0"/>
              <a:t>сообщества</a:t>
            </a:r>
            <a:r>
              <a:rPr lang="en-US" dirty="0"/>
              <a:t>,</a:t>
            </a:r>
            <a:r>
              <a:rPr lang="ru-RU" dirty="0" smtClean="0"/>
              <a:t> </a:t>
            </a:r>
            <a:r>
              <a:rPr lang="ru-RU" b="1" dirty="0"/>
              <a:t>привлечение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/>
              <a:t>спонсоров </a:t>
            </a:r>
            <a:r>
              <a:rPr lang="en-US" b="1" dirty="0" smtClean="0"/>
              <a:t> </a:t>
            </a:r>
            <a:r>
              <a:rPr lang="ru-RU" b="1" dirty="0" smtClean="0"/>
              <a:t>и </a:t>
            </a:r>
            <a:r>
              <a:rPr lang="ru-RU" b="1" dirty="0" smtClean="0"/>
              <a:t>партнёров</a:t>
            </a:r>
            <a:endParaRPr lang="de-DE" b="1" dirty="0" smtClean="0"/>
          </a:p>
          <a:p>
            <a:r>
              <a:rPr lang="ru-RU" b="1" dirty="0" smtClean="0"/>
              <a:t>Новое направление работы: организация стажировок для студентов</a:t>
            </a:r>
            <a:endParaRPr lang="de-DE" b="1" dirty="0" smtClean="0"/>
          </a:p>
          <a:p>
            <a:pPr marL="0" indent="0">
              <a:buNone/>
            </a:pP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94591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Партнёры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1" y="1600200"/>
            <a:ext cx="7010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L’ </a:t>
            </a:r>
            <a:r>
              <a:rPr lang="en-US" dirty="0" err="1" smtClean="0"/>
              <a:t>école</a:t>
            </a:r>
            <a:r>
              <a:rPr lang="en-US" dirty="0" smtClean="0"/>
              <a:t> Paris </a:t>
            </a:r>
            <a:r>
              <a:rPr lang="en-US" dirty="0" err="1" smtClean="0"/>
              <a:t>Langues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/>
              <a:t>Institut</a:t>
            </a:r>
            <a:r>
              <a:rPr lang="en-US" dirty="0"/>
              <a:t> </a:t>
            </a:r>
            <a:r>
              <a:rPr lang="en-US" dirty="0" err="1"/>
              <a:t>Rougemont</a:t>
            </a:r>
            <a:r>
              <a:rPr lang="en-US" dirty="0"/>
              <a:t> </a:t>
            </a:r>
            <a:r>
              <a:rPr lang="en-US" dirty="0" err="1" smtClean="0"/>
              <a:t>superieur</a:t>
            </a:r>
            <a:r>
              <a:rPr lang="en-US" dirty="0" smtClean="0"/>
              <a:t>, Paris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Le </a:t>
            </a:r>
            <a:r>
              <a:rPr lang="en-US" dirty="0" err="1"/>
              <a:t>Courrier</a:t>
            </a:r>
            <a:r>
              <a:rPr lang="en-US" dirty="0"/>
              <a:t> de </a:t>
            </a:r>
            <a:r>
              <a:rPr lang="en-US" dirty="0" err="1"/>
              <a:t>Russie</a:t>
            </a:r>
            <a:endParaRPr lang="en-US" dirty="0"/>
          </a:p>
          <a:p>
            <a:endParaRPr lang="en-US" dirty="0" smtClean="0"/>
          </a:p>
          <a:p>
            <a:r>
              <a:rPr lang="ru-RU" dirty="0" smtClean="0"/>
              <a:t>Астраханский </a:t>
            </a:r>
            <a:r>
              <a:rPr lang="ru-RU" dirty="0"/>
              <a:t>государственный </a:t>
            </a:r>
            <a:r>
              <a:rPr lang="ru-RU" dirty="0" smtClean="0"/>
              <a:t>университет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ru-RU" dirty="0" smtClean="0"/>
              <a:t>Агенство </a:t>
            </a:r>
            <a:r>
              <a:rPr lang="en-US" dirty="0"/>
              <a:t>“</a:t>
            </a:r>
            <a:r>
              <a:rPr lang="ru-RU" dirty="0"/>
              <a:t>Учись и путешествуй</a:t>
            </a:r>
            <a:r>
              <a:rPr lang="en-US" dirty="0"/>
              <a:t>”, </a:t>
            </a:r>
            <a:r>
              <a:rPr lang="ru-RU" dirty="0" smtClean="0"/>
              <a:t>Москва</a:t>
            </a:r>
            <a:endParaRPr lang="en-US" dirty="0" smtClean="0"/>
          </a:p>
          <a:p>
            <a:endParaRPr lang="ru-RU" dirty="0" smtClean="0"/>
          </a:p>
          <a:p>
            <a:r>
              <a:rPr lang="ru-RU" dirty="0" smtClean="0"/>
              <a:t>Школы №№ 1541, 1265, 26, Москва</a:t>
            </a:r>
          </a:p>
          <a:p>
            <a:endParaRPr lang="ru-RU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1028" name="Picture 4" descr="C:\Users\Anya\Downloads\EDU-T.RU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278" y="5029200"/>
            <a:ext cx="807522" cy="681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21666"/>
            <a:ext cx="13430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" y="2587354"/>
            <a:ext cx="1181100" cy="324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506" y="4056210"/>
            <a:ext cx="779611" cy="779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49" y="3505200"/>
            <a:ext cx="1689925" cy="27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493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Контакты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277" y="2675467"/>
            <a:ext cx="7936523" cy="3450696"/>
          </a:xfrm>
        </p:spPr>
        <p:txBody>
          <a:bodyPr>
            <a:normAutofit fontScale="92500" lnSpcReduction="20000"/>
          </a:bodyPr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>
                <a:hlinkClick r:id="rId2"/>
              </a:rPr>
              <a:t>отзывы о программе</a:t>
            </a:r>
            <a:r>
              <a:rPr lang="en-US" dirty="0">
                <a:hlinkClick r:id="rId2"/>
              </a:rPr>
              <a:t> </a:t>
            </a:r>
            <a:endParaRPr lang="de-DE" dirty="0" smtClean="0"/>
          </a:p>
          <a:p>
            <a:r>
              <a:rPr lang="en-US" dirty="0" smtClean="0">
                <a:hlinkClick r:id="rId3"/>
              </a:rPr>
              <a:t>fb: les </a:t>
            </a:r>
            <a:r>
              <a:rPr lang="en-US" dirty="0" err="1" smtClean="0">
                <a:hlinkClick r:id="rId3"/>
              </a:rPr>
              <a:t>enfants</a:t>
            </a:r>
            <a:r>
              <a:rPr lang="en-US" dirty="0" smtClean="0">
                <a:hlinkClick r:id="rId3"/>
              </a:rPr>
              <a:t> </a:t>
            </a:r>
            <a:r>
              <a:rPr lang="en-US" dirty="0" err="1" smtClean="0">
                <a:hlinkClick r:id="rId3"/>
              </a:rPr>
              <a:t>d’Olga</a:t>
            </a:r>
            <a:endParaRPr lang="en-US" dirty="0" smtClean="0"/>
          </a:p>
          <a:p>
            <a:r>
              <a:rPr lang="de-DE" dirty="0" smtClean="0">
                <a:hlinkClick r:id="rId4"/>
              </a:rPr>
              <a:t>vk.com/olgaroubinskaya</a:t>
            </a:r>
            <a:endParaRPr lang="ru-RU" dirty="0" smtClean="0"/>
          </a:p>
          <a:p>
            <a:pPr marL="0" indent="0">
              <a:buNone/>
            </a:pPr>
            <a:endParaRPr lang="de-DE" dirty="0"/>
          </a:p>
        </p:txBody>
      </p:sp>
      <p:grpSp>
        <p:nvGrpSpPr>
          <p:cNvPr id="6" name="Group 5"/>
          <p:cNvGrpSpPr/>
          <p:nvPr/>
        </p:nvGrpSpPr>
        <p:grpSpPr>
          <a:xfrm>
            <a:off x="622572" y="1828800"/>
            <a:ext cx="5017477" cy="3297002"/>
            <a:chOff x="762885" y="2354090"/>
            <a:chExt cx="4876800" cy="3121557"/>
          </a:xfrm>
        </p:grpSpPr>
        <p:sp>
          <p:nvSpPr>
            <p:cNvPr id="4" name="Rectangle 3"/>
            <p:cNvSpPr/>
            <p:nvPr/>
          </p:nvSpPr>
          <p:spPr>
            <a:xfrm>
              <a:off x="762885" y="2354090"/>
              <a:ext cx="4876800" cy="243840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029586" y="2590800"/>
              <a:ext cx="4343400" cy="2884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Анна Курченко, </a:t>
              </a:r>
              <a:endParaRPr lang="de-DE" sz="2400" dirty="0" smtClean="0"/>
            </a:p>
            <a:p>
              <a:r>
                <a:rPr lang="ru-RU" sz="2400" dirty="0"/>
                <a:t>д</a:t>
              </a:r>
              <a:r>
                <a:rPr lang="ru-RU" sz="2400" dirty="0" smtClean="0"/>
                <a:t>иректор</a:t>
              </a:r>
              <a:r>
                <a:rPr lang="de-DE" sz="2400" dirty="0" smtClean="0"/>
                <a:t> </a:t>
              </a:r>
              <a:r>
                <a:rPr lang="ru-RU" sz="2400" dirty="0" smtClean="0"/>
                <a:t>программы</a:t>
              </a:r>
              <a:endParaRPr lang="en-US" sz="2400" dirty="0"/>
            </a:p>
            <a:p>
              <a:endParaRPr lang="ru-RU" sz="2400" dirty="0" smtClean="0"/>
            </a:p>
            <a:p>
              <a:r>
                <a:rPr lang="ru-RU" sz="2400" dirty="0" smtClean="0"/>
                <a:t>+7 916 825 66 66</a:t>
              </a:r>
            </a:p>
            <a:p>
              <a:r>
                <a:rPr lang="en-US" sz="2200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  <a:hlinkClick r:id="rId5"/>
                </a:rPr>
                <a:t>anna.kurchenko@gmail.com</a:t>
              </a:r>
              <a:endParaRPr lang="en-US" sz="2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  <a:p>
              <a:r>
                <a:rPr lang="de-DE" sz="2200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  <a:hlinkClick r:id="rId6"/>
                </a:rPr>
                <a:t>www.olgaroubinskaya.org</a:t>
              </a:r>
              <a:endParaRPr lang="de-DE" sz="2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endParaRPr>
            </a:p>
            <a:p>
              <a:endParaRPr lang="ru-RU" sz="2400" dirty="0"/>
            </a:p>
            <a:p>
              <a:endParaRPr lang="de-DE" sz="2400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026" name="Picture 2" descr="C:\Users\Anya\Desktop\Business photos\TS nov god - Copy - Copy - Copy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676400"/>
            <a:ext cx="1778000" cy="2005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98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Olga">
      <a:dk1>
        <a:sysClr val="windowText" lastClr="000000"/>
      </a:dk1>
      <a:lt1>
        <a:sysClr val="window" lastClr="FFFFFF"/>
      </a:lt1>
      <a:dk2>
        <a:srgbClr val="0E6CC2"/>
      </a:dk2>
      <a:lt2>
        <a:srgbClr val="DBF5F9"/>
      </a:lt2>
      <a:accent1>
        <a:srgbClr val="FF3333"/>
      </a:accent1>
      <a:accent2>
        <a:srgbClr val="009DD9"/>
      </a:accent2>
      <a:accent3>
        <a:srgbClr val="FF0000"/>
      </a:accent3>
      <a:accent4>
        <a:srgbClr val="00B0F0"/>
      </a:accent4>
      <a:accent5>
        <a:srgbClr val="7CCA62"/>
      </a:accent5>
      <a:accent6>
        <a:srgbClr val="A5C249"/>
      </a:accent6>
      <a:hlink>
        <a:srgbClr val="FF0000"/>
      </a:hlink>
      <a:folHlink>
        <a:srgbClr val="85DFD0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Decatur</Template>
  <TotalTime>0</TotalTime>
  <Words>375</Words>
  <Application>Microsoft Office PowerPoint</Application>
  <PresentationFormat>On-screen Show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Decatur</vt:lpstr>
      <vt:lpstr>Благотворительная образовательная программа    «Les enfants d’Olga»</vt:lpstr>
      <vt:lpstr>О программе</vt:lpstr>
      <vt:lpstr>Ольга Рубинская</vt:lpstr>
      <vt:lpstr>Совет программы</vt:lpstr>
      <vt:lpstr>Результаты работы программы</vt:lpstr>
      <vt:lpstr>План на 2013 - 2014 г.г.</vt:lpstr>
      <vt:lpstr>Партнёры</vt:lpstr>
      <vt:lpstr>Контакты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Anya</dc:creator>
  <cp:lastModifiedBy>Anya</cp:lastModifiedBy>
  <cp:revision>149</cp:revision>
  <dcterms:created xsi:type="dcterms:W3CDTF">2006-08-16T00:00:00Z</dcterms:created>
  <dcterms:modified xsi:type="dcterms:W3CDTF">2013-12-26T07:29:12Z</dcterms:modified>
</cp:coreProperties>
</file>